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F4AA"/>
    <a:srgbClr val="A1FDB9"/>
    <a:srgbClr val="A2FCA6"/>
    <a:srgbClr val="FDCFF3"/>
    <a:srgbClr val="BBF2FD"/>
    <a:srgbClr val="FFFEB0"/>
    <a:srgbClr val="FCC48C"/>
    <a:srgbClr val="DF7AFE"/>
    <a:srgbClr val="B3FBBA"/>
    <a:srgbClr val="FCC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19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857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617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23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0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54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121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25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202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64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DE9B3-B691-48C9-8409-B329ABF385F4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3BE9C-1AE5-473D-8EAF-CC927D8EE8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96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899154" y="1662877"/>
            <a:ext cx="2342857" cy="159884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ounded Rectangle 23"/>
          <p:cNvSpPr/>
          <p:nvPr/>
        </p:nvSpPr>
        <p:spPr>
          <a:xfrm>
            <a:off x="3556193" y="1662877"/>
            <a:ext cx="2342857" cy="15988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ounded Rectangle 24"/>
          <p:cNvSpPr/>
          <p:nvPr/>
        </p:nvSpPr>
        <p:spPr>
          <a:xfrm>
            <a:off x="6213232" y="1662877"/>
            <a:ext cx="2342857" cy="1598842"/>
          </a:xfrm>
          <a:prstGeom prst="roundRect">
            <a:avLst/>
          </a:prstGeom>
          <a:solidFill>
            <a:srgbClr val="B8F4AA"/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ounded Rectangle 25"/>
          <p:cNvSpPr/>
          <p:nvPr/>
        </p:nvSpPr>
        <p:spPr>
          <a:xfrm>
            <a:off x="8870271" y="1662877"/>
            <a:ext cx="2342857" cy="1598842"/>
          </a:xfrm>
          <a:prstGeom prst="roundRect">
            <a:avLst/>
          </a:prstGeom>
          <a:solidFill>
            <a:srgbClr val="FDCFF3"/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ounded Rectangle 28"/>
          <p:cNvSpPr/>
          <p:nvPr/>
        </p:nvSpPr>
        <p:spPr>
          <a:xfrm>
            <a:off x="2475508" y="3496093"/>
            <a:ext cx="1542856" cy="1943435"/>
          </a:xfrm>
          <a:prstGeom prst="roundRect">
            <a:avLst/>
          </a:prstGeom>
          <a:solidFill>
            <a:srgbClr val="FCC0F5"/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4361119" y="3462583"/>
            <a:ext cx="1542856" cy="1943435"/>
          </a:xfrm>
          <a:prstGeom prst="roundRect">
            <a:avLst/>
          </a:prstGeom>
          <a:solidFill>
            <a:srgbClr val="B3FBBA"/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6319707" y="3496830"/>
            <a:ext cx="1542856" cy="1943435"/>
          </a:xfrm>
          <a:prstGeom prst="roundRect">
            <a:avLst/>
          </a:prstGeom>
          <a:solidFill>
            <a:srgbClr val="FCC48C"/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ounded Rectangle 31"/>
          <p:cNvSpPr/>
          <p:nvPr/>
        </p:nvSpPr>
        <p:spPr>
          <a:xfrm>
            <a:off x="8278295" y="3496093"/>
            <a:ext cx="1542856" cy="1943435"/>
          </a:xfrm>
          <a:prstGeom prst="roundRect">
            <a:avLst/>
          </a:prstGeom>
          <a:solidFill>
            <a:srgbClr val="FFFEB0"/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ounded Rectangle 32"/>
          <p:cNvSpPr/>
          <p:nvPr/>
        </p:nvSpPr>
        <p:spPr>
          <a:xfrm>
            <a:off x="10163906" y="3500353"/>
            <a:ext cx="1542856" cy="1943435"/>
          </a:xfrm>
          <a:prstGeom prst="roundRect">
            <a:avLst/>
          </a:prstGeom>
          <a:solidFill>
            <a:srgbClr val="BBF2FD"/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ounded Rectangle 27"/>
          <p:cNvSpPr/>
          <p:nvPr/>
        </p:nvSpPr>
        <p:spPr>
          <a:xfrm>
            <a:off x="589897" y="3462584"/>
            <a:ext cx="1542856" cy="1943435"/>
          </a:xfrm>
          <a:prstGeom prst="roundRect">
            <a:avLst/>
          </a:prstGeom>
          <a:solidFill>
            <a:srgbClr val="F9FEC6"/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887" y="5882673"/>
            <a:ext cx="9685714" cy="4307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24907" y="2564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kern="1400" dirty="0">
                <a:solidFill>
                  <a:srgbClr val="000000"/>
                </a:solidFill>
                <a:latin typeface="Calibri" panose="020F0502020204030204" pitchFamily="34" charset="0"/>
              </a:rPr>
              <a:t>Year 5 Parent Planner - Autumn Term 1</a:t>
            </a:r>
          </a:p>
          <a:p>
            <a:pPr algn="ctr"/>
            <a:r>
              <a:rPr lang="en-GB" b="1" kern="1400" dirty="0">
                <a:solidFill>
                  <a:srgbClr val="000000"/>
                </a:solidFill>
                <a:latin typeface="Calibri" panose="020F0502020204030204" pitchFamily="34" charset="0"/>
              </a:rPr>
              <a:t>Enquiry Question: How are helping to protect our planet?</a:t>
            </a:r>
          </a:p>
        </p:txBody>
      </p:sp>
      <p:pic>
        <p:nvPicPr>
          <p:cNvPr id="1027" name="Picture 1" descr="Description: School Logo use in document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088" y="191899"/>
            <a:ext cx="1060450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56591" y="5884228"/>
            <a:ext cx="8707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 Big </a:t>
            </a:r>
            <a:r>
              <a:rPr lang="en-GB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Q</a:t>
            </a:r>
            <a:r>
              <a:rPr lang="en-GB" sz="120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uestion we will investigate as </a:t>
            </a:r>
            <a:r>
              <a:rPr lang="en-GB" sz="1200" b="1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Faith Explorers </a:t>
            </a:r>
            <a:r>
              <a:rPr lang="en-GB" sz="120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is </a:t>
            </a:r>
            <a:r>
              <a:rPr lang="en-GB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‘</a:t>
            </a:r>
            <a:r>
              <a:rPr lang="en-GB" sz="1200" dirty="0"/>
              <a:t>Why are there so many different ideas about God?’ with a focus on Christianity, ‘How do Christians show their belief that Jesus is God incarnate?’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16442" y="6314953"/>
            <a:ext cx="39129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600" b="1" i="0" u="none" strike="noStrike" kern="1400" baseline="0" dirty="0">
                <a:solidFill>
                  <a:srgbClr val="0070C0"/>
                </a:solidFill>
                <a:latin typeface="Harrington" panose="04040505050A02020702" pitchFamily="82" charset="0"/>
              </a:rPr>
              <a:t>Do Everything In Love </a:t>
            </a:r>
            <a:r>
              <a:rPr lang="en-GB" sz="1600" b="1" i="0" u="none" strike="noStrike" kern="1400" baseline="0" dirty="0">
                <a:solidFill>
                  <a:srgbClr val="0070C0"/>
                </a:solidFill>
                <a:latin typeface="Twinkl"/>
              </a:rPr>
              <a:t> </a:t>
            </a:r>
            <a:r>
              <a:rPr lang="en-GB" sz="16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1 Corinthians 16:14</a:t>
            </a:r>
            <a:endParaRPr lang="en-GB" sz="1600" b="0" i="0" u="none" strike="noStrike" kern="1400" baseline="0" dirty="0">
              <a:solidFill>
                <a:srgbClr val="0070C0"/>
              </a:solidFill>
              <a:latin typeface="Twink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5580" y="3638524"/>
            <a:ext cx="138606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 </a:t>
            </a:r>
            <a:r>
              <a:rPr lang="en-GB" sz="1000" b="1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Geographers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we will...</a:t>
            </a:r>
          </a:p>
          <a:p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Use atlases, maps and satellite images to locate countries and physical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Look at regions where human impact is evident (e.g. deforestation). </a:t>
            </a:r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68984" y="1820108"/>
            <a:ext cx="22413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As </a:t>
            </a:r>
            <a:r>
              <a:rPr lang="en-GB" sz="1000" b="1" dirty="0"/>
              <a:t>Readers</a:t>
            </a:r>
            <a:r>
              <a:rPr lang="en-GB" sz="1000" dirty="0"/>
              <a:t> we will…… </a:t>
            </a:r>
          </a:p>
          <a:p>
            <a:endParaRPr lang="en-GB" sz="1000" dirty="0"/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Read and analyse ‘Sky Hawk’ to improve our comprehension and inference skills, using evidence in the text to support our responses.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Read a range of texts for pleasure and discuss and share ideas. </a:t>
            </a:r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38409" y="1820108"/>
            <a:ext cx="2178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strike="noStrike" kern="1400" baseline="0" dirty="0">
                <a:solidFill>
                  <a:srgbClr val="000000"/>
                </a:solidFill>
              </a:rPr>
              <a:t>As </a:t>
            </a:r>
            <a:r>
              <a:rPr lang="en-GB" sz="1000" b="1" i="0" u="none" strike="noStrike" kern="1400" baseline="0" dirty="0">
                <a:solidFill>
                  <a:srgbClr val="000000"/>
                </a:solidFill>
              </a:rPr>
              <a:t>Writers 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</a:rPr>
              <a:t>we will...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n-GB" sz="1000" b="0" i="0" u="none" strike="noStrike" kern="1400" baseline="0" dirty="0">
              <a:solidFill>
                <a:srgbClr val="000000"/>
              </a:solidFill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Write character and setting descriptions.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Write a narrative based on the migration of an osprey.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Practise writing a range of sentence types and improve our grammar knowledge. </a:t>
            </a:r>
            <a:endParaRPr lang="en-GB" sz="1000" b="0" i="0" u="none" strike="noStrike" kern="1400" baseline="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258054" y="1820108"/>
            <a:ext cx="22980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 </a:t>
            </a:r>
            <a:r>
              <a:rPr lang="en-GB" sz="1000" b="1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Mathematicians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we will...</a:t>
            </a:r>
          </a:p>
          <a:p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Develop our number and place-value knowledge.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Learn how to compare, order and calculate with decimal fractions (decimals).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Use this knowledge and apply it to calculating with money. </a:t>
            </a:r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997310" y="1834331"/>
            <a:ext cx="22158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 </a:t>
            </a:r>
            <a:r>
              <a:rPr lang="en-GB" sz="1000" b="1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Scientists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we will...</a:t>
            </a:r>
          </a:p>
          <a:p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Describe the differences in the life cycles of a mammal, an amphibian, an insect and a bird.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Describe the life process of repro duction in some plants and animals. </a:t>
            </a:r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548485" y="3628534"/>
            <a:ext cx="13969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As </a:t>
            </a:r>
            <a:r>
              <a:rPr lang="en-GB" sz="1000" b="1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Engineers 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we will….</a:t>
            </a:r>
          </a:p>
          <a:p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Investigate and analyse a range of existing products.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Use research and develop designs for an environmentally friendly animal houses.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13068" y="3620357"/>
            <a:ext cx="14389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 </a:t>
            </a:r>
            <a:r>
              <a:rPr lang="en-GB" sz="1000" b="1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musicians 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we will…</a:t>
            </a:r>
          </a:p>
          <a:p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Sing a Sea Shanty expressively and with a strong beat.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Create body percussion patterns and perform a sea shanty. 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419206" y="3620357"/>
            <a:ext cx="13438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</a:t>
            </a:r>
            <a:r>
              <a:rPr lang="en-GB" sz="1000" b="1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computer scientists 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we will …</a:t>
            </a:r>
          </a:p>
          <a:p>
            <a:endParaRPr lang="en-GB" sz="1000" b="1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sz="1000" dirty="0"/>
              <a:t>Develop our understanding of computer systems and how information is transferred between systems and devices. </a:t>
            </a:r>
            <a:endParaRPr lang="en-GB" sz="1000" b="1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372781" y="3620357"/>
            <a:ext cx="133392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 </a:t>
            </a:r>
            <a:r>
              <a:rPr lang="en-GB" sz="1000" b="1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athletes 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we will…</a:t>
            </a:r>
          </a:p>
          <a:p>
            <a:endParaRPr lang="en-GB" sz="10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Develop our ball skills by practising football and netball. We will build on our knowledge of tactics and consider game plans. </a:t>
            </a:r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0240163" y="3620357"/>
            <a:ext cx="13903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</a:t>
            </a:r>
            <a:r>
              <a:rPr lang="en-GB" sz="1000" b="1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PHSE </a:t>
            </a:r>
            <a:r>
              <a:rPr lang="en-GB" sz="1000" b="0" i="0" u="none" strike="noStrike" kern="14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we will…</a:t>
            </a:r>
          </a:p>
          <a:p>
            <a:endParaRPr lang="en-GB" sz="1000" b="1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GB" sz="1000" dirty="0"/>
              <a:t>Consider ‘Me and My Relationships’ -Discuss our own emo </a:t>
            </a:r>
            <a:r>
              <a:rPr lang="en-GB" sz="1000" dirty="0" err="1"/>
              <a:t>tional</a:t>
            </a:r>
            <a:r>
              <a:rPr lang="en-GB" sz="1000" dirty="0"/>
              <a:t> needs, and also our communication and relationships within friendships. </a:t>
            </a:r>
            <a:endParaRPr lang="en-GB" sz="1000" b="0" i="0" u="none" strike="noStrike" kern="14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5095592" y="1020931"/>
            <a:ext cx="1954305" cy="430309"/>
          </a:xfrm>
          <a:prstGeom prst="round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kern="1400" dirty="0">
                <a:solidFill>
                  <a:srgbClr val="000000"/>
                </a:solidFill>
                <a:latin typeface="Calibri" panose="020F0502020204030204" pitchFamily="34" charset="0"/>
              </a:rPr>
              <a:t>Areas of Learning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24826A-8336-4FEB-91EE-2F5D3D4FB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6339" y="21123"/>
            <a:ext cx="966573" cy="145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7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388</Words>
  <Application>Microsoft Office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Courier New</vt:lpstr>
      <vt:lpstr>Harrington</vt:lpstr>
      <vt:lpstr>Twinkl</vt:lpstr>
      <vt:lpstr>Office Theme</vt:lpstr>
      <vt:lpstr>PowerPoint Presentation</vt:lpstr>
    </vt:vector>
  </TitlesOfParts>
  <Company>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Galpin</dc:creator>
  <cp:lastModifiedBy>Becs Clark</cp:lastModifiedBy>
  <cp:revision>16</cp:revision>
  <dcterms:created xsi:type="dcterms:W3CDTF">2025-10-18T16:03:38Z</dcterms:created>
  <dcterms:modified xsi:type="dcterms:W3CDTF">2026-09-08T15:47:28Z</dcterms:modified>
</cp:coreProperties>
</file>