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8F4AA"/>
    <a:srgbClr val="A1FDB9"/>
    <a:srgbClr val="A2FCA6"/>
    <a:srgbClr val="FDCFF3"/>
    <a:srgbClr val="BBF2FD"/>
    <a:srgbClr val="FFFEB0"/>
    <a:srgbClr val="FCC48C"/>
    <a:srgbClr val="DF7AFE"/>
    <a:srgbClr val="B3FBBA"/>
    <a:srgbClr val="FCC0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DE9B3-B691-48C9-8409-B329ABF385F4}" type="datetimeFigureOut">
              <a:rPr lang="en-GB" smtClean="0"/>
              <a:t>25/02/2026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3BE9C-1AE5-473D-8EAF-CC927D8EE8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71912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DE9B3-B691-48C9-8409-B329ABF385F4}" type="datetimeFigureOut">
              <a:rPr lang="en-GB" smtClean="0"/>
              <a:t>25/02/2026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3BE9C-1AE5-473D-8EAF-CC927D8EE8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1237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DE9B3-B691-48C9-8409-B329ABF385F4}" type="datetimeFigureOut">
              <a:rPr lang="en-GB" smtClean="0"/>
              <a:t>25/02/2026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3BE9C-1AE5-473D-8EAF-CC927D8EE8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430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DE9B3-B691-48C9-8409-B329ABF385F4}" type="datetimeFigureOut">
              <a:rPr lang="en-GB" smtClean="0"/>
              <a:t>25/02/2026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3BE9C-1AE5-473D-8EAF-CC927D8EE8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76082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DE9B3-B691-48C9-8409-B329ABF385F4}" type="datetimeFigureOut">
              <a:rPr lang="en-GB" smtClean="0"/>
              <a:t>25/02/2026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3BE9C-1AE5-473D-8EAF-CC927D8EE8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9546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DE9B3-B691-48C9-8409-B329ABF385F4}" type="datetimeFigureOut">
              <a:rPr lang="en-GB" smtClean="0"/>
              <a:t>25/02/2026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3BE9C-1AE5-473D-8EAF-CC927D8EE8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61218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DE9B3-B691-48C9-8409-B329ABF385F4}" type="datetimeFigureOut">
              <a:rPr lang="en-GB" smtClean="0"/>
              <a:t>25/02/2026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3BE9C-1AE5-473D-8EAF-CC927D8EE8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6255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DE9B3-B691-48C9-8409-B329ABF385F4}" type="datetimeFigureOut">
              <a:rPr lang="en-GB" smtClean="0"/>
              <a:t>25/02/2026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3BE9C-1AE5-473D-8EAF-CC927D8EE8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22025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DE9B3-B691-48C9-8409-B329ABF385F4}" type="datetimeFigureOut">
              <a:rPr lang="en-GB" smtClean="0"/>
              <a:t>25/02/2026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3BE9C-1AE5-473D-8EAF-CC927D8EE8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6642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DE9B3-B691-48C9-8409-B329ABF385F4}" type="datetimeFigureOut">
              <a:rPr lang="en-GB" smtClean="0"/>
              <a:t>25/02/2026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3BE9C-1AE5-473D-8EAF-CC927D8EE8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5857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DE9B3-B691-48C9-8409-B329ABF385F4}" type="datetimeFigureOut">
              <a:rPr lang="en-GB" smtClean="0"/>
              <a:t>25/02/2026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3BE9C-1AE5-473D-8EAF-CC927D8EE8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76173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3DE9B3-B691-48C9-8409-B329ABF385F4}" type="datetimeFigureOut">
              <a:rPr lang="en-GB" smtClean="0"/>
              <a:t>25/02/2026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03BE9C-1AE5-473D-8EAF-CC927D8EE8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39671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899154" y="1662877"/>
            <a:ext cx="2342857" cy="1598842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254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ounded Rectangle 23"/>
          <p:cNvSpPr/>
          <p:nvPr/>
        </p:nvSpPr>
        <p:spPr>
          <a:xfrm>
            <a:off x="3556193" y="1662877"/>
            <a:ext cx="2342857" cy="159884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254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Rounded Rectangle 24"/>
          <p:cNvSpPr/>
          <p:nvPr/>
        </p:nvSpPr>
        <p:spPr>
          <a:xfrm>
            <a:off x="6213232" y="1662877"/>
            <a:ext cx="2342857" cy="1598842"/>
          </a:xfrm>
          <a:prstGeom prst="roundRect">
            <a:avLst/>
          </a:prstGeom>
          <a:solidFill>
            <a:srgbClr val="B8F4AA"/>
          </a:solidFill>
          <a:ln w="254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ounded Rectangle 25"/>
          <p:cNvSpPr/>
          <p:nvPr/>
        </p:nvSpPr>
        <p:spPr>
          <a:xfrm>
            <a:off x="8870271" y="1662877"/>
            <a:ext cx="2342857" cy="1598842"/>
          </a:xfrm>
          <a:prstGeom prst="roundRect">
            <a:avLst/>
          </a:prstGeom>
          <a:solidFill>
            <a:srgbClr val="FDCFF3"/>
          </a:solidFill>
          <a:ln w="254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Rounded Rectangle 28"/>
          <p:cNvSpPr/>
          <p:nvPr/>
        </p:nvSpPr>
        <p:spPr>
          <a:xfrm>
            <a:off x="2475508" y="3496093"/>
            <a:ext cx="1542856" cy="1943435"/>
          </a:xfrm>
          <a:prstGeom prst="roundRect">
            <a:avLst/>
          </a:prstGeom>
          <a:solidFill>
            <a:srgbClr val="FCC0F5"/>
          </a:solidFill>
          <a:ln w="254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Rounded Rectangle 29"/>
          <p:cNvSpPr/>
          <p:nvPr/>
        </p:nvSpPr>
        <p:spPr>
          <a:xfrm>
            <a:off x="4361119" y="3462583"/>
            <a:ext cx="1542856" cy="1943435"/>
          </a:xfrm>
          <a:prstGeom prst="roundRect">
            <a:avLst/>
          </a:prstGeom>
          <a:solidFill>
            <a:srgbClr val="B3FBBA"/>
          </a:solidFill>
          <a:ln w="254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Rounded Rectangle 30"/>
          <p:cNvSpPr/>
          <p:nvPr/>
        </p:nvSpPr>
        <p:spPr>
          <a:xfrm>
            <a:off x="6319707" y="3496830"/>
            <a:ext cx="1542856" cy="1943435"/>
          </a:xfrm>
          <a:prstGeom prst="roundRect">
            <a:avLst/>
          </a:prstGeom>
          <a:solidFill>
            <a:srgbClr val="FCC48C"/>
          </a:solidFill>
          <a:ln w="254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Rounded Rectangle 31"/>
          <p:cNvSpPr/>
          <p:nvPr/>
        </p:nvSpPr>
        <p:spPr>
          <a:xfrm>
            <a:off x="8278295" y="3496093"/>
            <a:ext cx="1542856" cy="1943435"/>
          </a:xfrm>
          <a:prstGeom prst="roundRect">
            <a:avLst/>
          </a:prstGeom>
          <a:solidFill>
            <a:srgbClr val="FFFEB0"/>
          </a:solidFill>
          <a:ln w="254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Rounded Rectangle 32"/>
          <p:cNvSpPr/>
          <p:nvPr/>
        </p:nvSpPr>
        <p:spPr>
          <a:xfrm>
            <a:off x="10163906" y="3500353"/>
            <a:ext cx="1542856" cy="1943435"/>
          </a:xfrm>
          <a:prstGeom prst="roundRect">
            <a:avLst/>
          </a:prstGeom>
          <a:solidFill>
            <a:srgbClr val="BBF2FD"/>
          </a:solidFill>
          <a:ln w="254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Rounded Rectangle 27"/>
          <p:cNvSpPr/>
          <p:nvPr/>
        </p:nvSpPr>
        <p:spPr>
          <a:xfrm>
            <a:off x="589897" y="3462584"/>
            <a:ext cx="1542856" cy="1943435"/>
          </a:xfrm>
          <a:prstGeom prst="roundRect">
            <a:avLst/>
          </a:prstGeom>
          <a:solidFill>
            <a:srgbClr val="F9FEC6"/>
          </a:solidFill>
          <a:ln w="254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9887" y="5880971"/>
            <a:ext cx="9685714" cy="430723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924907" y="256428"/>
            <a:ext cx="73152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b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Year 5 Parent Planner - Spring Term 2 2026</a:t>
            </a:r>
          </a:p>
          <a:p>
            <a:pPr algn="ctr"/>
            <a:r>
              <a:rPr lang="en-GB" b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Enquiry Question: What does the Earth look like from the Solar System?</a:t>
            </a:r>
          </a:p>
        </p:txBody>
      </p:sp>
      <p:pic>
        <p:nvPicPr>
          <p:cNvPr id="1027" name="Picture 1" descr="Description: School Logo use in document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9088" y="191899"/>
            <a:ext cx="1060450" cy="1128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1456591" y="5884228"/>
            <a:ext cx="870731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i="0" u="none" strike="noStrike" kern="1400" baseline="0" dirty="0">
                <a:solidFill>
                  <a:srgbClr val="000000"/>
                </a:solidFill>
                <a:latin typeface="Calibri" panose="020F0502020204030204" pitchFamily="34" charset="0"/>
              </a:rPr>
              <a:t>The key question we will investigate as </a:t>
            </a:r>
            <a:r>
              <a:rPr lang="en-GB" sz="1200" b="1" i="0" u="none" strike="noStrike" kern="1400" baseline="0" dirty="0">
                <a:solidFill>
                  <a:srgbClr val="000000"/>
                </a:solidFill>
                <a:latin typeface="Calibri" panose="020F0502020204030204" pitchFamily="34" charset="0"/>
              </a:rPr>
              <a:t>Faith Explorers </a:t>
            </a:r>
            <a:r>
              <a:rPr lang="en-GB" sz="1200" i="0" u="none" strike="noStrike" kern="1400" baseline="0" dirty="0">
                <a:solidFill>
                  <a:srgbClr val="000000"/>
                </a:solidFill>
                <a:latin typeface="Calibri" panose="020F0502020204030204" pitchFamily="34" charset="0"/>
              </a:rPr>
              <a:t>is </a:t>
            </a:r>
            <a:r>
              <a:rPr lang="en-GB" sz="1200" kern="1400" dirty="0">
                <a:solidFill>
                  <a:srgbClr val="000000"/>
                </a:solidFill>
                <a:latin typeface="Calibri" panose="020F0502020204030204" pitchFamily="34" charset="0"/>
              </a:rPr>
              <a:t>‘</a:t>
            </a:r>
            <a:r>
              <a:rPr lang="en-GB" sz="1200" dirty="0"/>
              <a:t>How does the Triple Refuge help Buddhists in their journey through life</a:t>
            </a:r>
            <a:r>
              <a:rPr lang="en-GB" sz="1200" i="0" u="none" strike="noStrike" baseline="0" dirty="0">
                <a:solidFill>
                  <a:srgbClr val="000000"/>
                </a:solidFill>
              </a:rPr>
              <a:t>?’ </a:t>
            </a:r>
            <a:r>
              <a:rPr lang="en-GB" sz="1800" b="0" i="0" u="none" strike="noStrike" baseline="0" dirty="0">
                <a:solidFill>
                  <a:srgbClr val="000000"/>
                </a:solidFill>
                <a:latin typeface="Tahoma" panose="020B0604030504040204" pitchFamily="34" charset="0"/>
              </a:rPr>
              <a:t>	</a:t>
            </a:r>
            <a:r>
              <a:rPr lang="en-GB" dirty="0"/>
              <a:t>	</a:t>
            </a:r>
          </a:p>
        </p:txBody>
      </p:sp>
      <p:sp>
        <p:nvSpPr>
          <p:cNvPr id="6" name="Rectangle 5"/>
          <p:cNvSpPr/>
          <p:nvPr/>
        </p:nvSpPr>
        <p:spPr>
          <a:xfrm>
            <a:off x="4016442" y="6314953"/>
            <a:ext cx="391293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600" b="1" i="0" u="none" strike="noStrike" kern="1400" baseline="0" dirty="0">
                <a:solidFill>
                  <a:srgbClr val="0070C0"/>
                </a:solidFill>
                <a:latin typeface="Harrington" panose="04040505050A02020702" pitchFamily="82" charset="0"/>
              </a:rPr>
              <a:t>Do Everything In Love </a:t>
            </a:r>
            <a:r>
              <a:rPr lang="en-GB" sz="1600" b="1" i="0" u="none" strike="noStrike" kern="1400" baseline="0" dirty="0">
                <a:solidFill>
                  <a:srgbClr val="0070C0"/>
                </a:solidFill>
                <a:latin typeface="Twinkl"/>
              </a:rPr>
              <a:t> </a:t>
            </a:r>
            <a:r>
              <a:rPr lang="en-GB" sz="1600" b="0" i="0" u="none" strike="noStrike" kern="1400" baseline="0" dirty="0">
                <a:solidFill>
                  <a:srgbClr val="000000"/>
                </a:solidFill>
                <a:latin typeface="Calibri" panose="020F0502020204030204" pitchFamily="34" charset="0"/>
              </a:rPr>
              <a:t>1 Corinthians 16:14</a:t>
            </a:r>
            <a:endParaRPr lang="en-GB" sz="1600" b="0" i="0" u="none" strike="noStrike" kern="1400" baseline="0" dirty="0">
              <a:solidFill>
                <a:srgbClr val="0070C0"/>
              </a:solidFill>
              <a:latin typeface="Twinkl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65580" y="3638524"/>
            <a:ext cx="138606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000" b="0" i="0" u="none" strike="noStrike" kern="1400" baseline="0" dirty="0">
                <a:solidFill>
                  <a:srgbClr val="000000"/>
                </a:solidFill>
                <a:latin typeface="Calibri" panose="020F0502020204030204" pitchFamily="34" charset="0"/>
              </a:rPr>
              <a:t>As </a:t>
            </a:r>
            <a:r>
              <a:rPr lang="en-GB" sz="1000" b="1" i="0" u="none" strike="noStrike" kern="1400" baseline="0" dirty="0">
                <a:solidFill>
                  <a:srgbClr val="000000"/>
                </a:solidFill>
                <a:latin typeface="Calibri" panose="020F0502020204030204" pitchFamily="34" charset="0"/>
              </a:rPr>
              <a:t>Scientists</a:t>
            </a:r>
            <a:r>
              <a:rPr lang="en-GB" sz="1000" b="0" i="0" u="none" strike="noStrike" kern="1400" baseline="0" dirty="0">
                <a:solidFill>
                  <a:srgbClr val="000000"/>
                </a:solidFill>
                <a:latin typeface="Calibri" panose="020F0502020204030204" pitchFamily="34" charset="0"/>
              </a:rPr>
              <a:t> we will...</a:t>
            </a:r>
          </a:p>
          <a:p>
            <a:endParaRPr lang="en-GB" sz="1000" kern="14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en-GB" sz="1000" kern="1400" dirty="0">
                <a:solidFill>
                  <a:srgbClr val="000000"/>
                </a:solidFill>
                <a:latin typeface="Calibri" panose="020F0502020204030204" pitchFamily="34" charset="0"/>
              </a:rPr>
              <a:t>Explain how the Earth and other planets move around the sun.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en-GB" sz="1000" b="0" i="0" u="none" strike="noStrike" kern="1400" baseline="0" dirty="0">
                <a:solidFill>
                  <a:srgbClr val="000000"/>
                </a:solidFill>
                <a:latin typeface="Calibri" panose="020F0502020204030204" pitchFamily="34" charset="0"/>
              </a:rPr>
              <a:t>Learn about the shape of the Earth, moon and other planets.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968984" y="1820108"/>
            <a:ext cx="224130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000" b="0" i="0" u="none" strike="noStrike" kern="1400" baseline="0" dirty="0">
                <a:solidFill>
                  <a:srgbClr val="000000"/>
                </a:solidFill>
                <a:latin typeface="Calibri" panose="020F0502020204030204" pitchFamily="34" charset="0"/>
              </a:rPr>
              <a:t>As </a:t>
            </a:r>
            <a:r>
              <a:rPr lang="en-GB" sz="1000" b="1" i="0" u="none" strike="noStrike" kern="1400" baseline="0" dirty="0">
                <a:solidFill>
                  <a:srgbClr val="000000"/>
                </a:solidFill>
                <a:latin typeface="Calibri" panose="020F0502020204030204" pitchFamily="34" charset="0"/>
              </a:rPr>
              <a:t>Readers </a:t>
            </a:r>
            <a:r>
              <a:rPr lang="en-GB" sz="1000" b="0" i="0" u="none" strike="noStrike" kern="1400" baseline="0" dirty="0">
                <a:solidFill>
                  <a:srgbClr val="000000"/>
                </a:solidFill>
                <a:latin typeface="Calibri" panose="020F0502020204030204" pitchFamily="34" charset="0"/>
              </a:rPr>
              <a:t>we will...</a:t>
            </a:r>
          </a:p>
          <a:p>
            <a:endParaRPr lang="en-GB" sz="1000" b="0" i="0" u="none" strike="noStrike" kern="1400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en-GB" sz="1000" b="0" i="0" u="none" strike="noStrike" kern="1400" baseline="0" dirty="0">
                <a:solidFill>
                  <a:srgbClr val="000000"/>
                </a:solidFill>
                <a:latin typeface="Calibri" panose="020F0502020204030204" pitchFamily="34" charset="0"/>
              </a:rPr>
              <a:t>Read ‘Hidden Figures’ a non-fiction text and practise a range of reading skills including retrieval, explaining and summarising.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en-GB" sz="1000" b="0" i="0" u="none" strike="noStrike" kern="1400" baseline="0" dirty="0">
                <a:solidFill>
                  <a:srgbClr val="000000"/>
                </a:solidFill>
                <a:latin typeface="Calibri" panose="020F0502020204030204" pitchFamily="34" charset="0"/>
              </a:rPr>
              <a:t>Read a range of texts for pleasure</a:t>
            </a:r>
            <a:r>
              <a:rPr lang="en-GB" sz="1000" kern="1400" dirty="0">
                <a:solidFill>
                  <a:srgbClr val="000000"/>
                </a:solidFill>
                <a:latin typeface="Calibri" panose="020F0502020204030204" pitchFamily="34" charset="0"/>
              </a:rPr>
              <a:t>, including</a:t>
            </a:r>
            <a:r>
              <a:rPr lang="en-GB" sz="1000" b="0" i="0" u="none" strike="noStrike" kern="1400" baseline="0" dirty="0">
                <a:solidFill>
                  <a:srgbClr val="000000"/>
                </a:solidFill>
                <a:latin typeface="Calibri" panose="020F0502020204030204" pitchFamily="34" charset="0"/>
              </a:rPr>
              <a:t> poems from a collection by Grace Nicols ‘Cosmic Disco’.</a:t>
            </a:r>
          </a:p>
        </p:txBody>
      </p:sp>
      <p:sp>
        <p:nvSpPr>
          <p:cNvPr id="34" name="Rectangle 33"/>
          <p:cNvSpPr/>
          <p:nvPr/>
        </p:nvSpPr>
        <p:spPr>
          <a:xfrm>
            <a:off x="3638409" y="1820108"/>
            <a:ext cx="234036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000" b="0" i="0" u="none" strike="noStrike" kern="1400" baseline="0" dirty="0">
                <a:solidFill>
                  <a:srgbClr val="000000"/>
                </a:solidFill>
                <a:latin typeface="Calibri" panose="020F0502020204030204" pitchFamily="34" charset="0"/>
              </a:rPr>
              <a:t>As </a:t>
            </a:r>
            <a:r>
              <a:rPr lang="en-GB" sz="1000" b="1" i="0" u="none" strike="noStrike" kern="1400" baseline="0" dirty="0">
                <a:solidFill>
                  <a:srgbClr val="000000"/>
                </a:solidFill>
                <a:latin typeface="Calibri" panose="020F0502020204030204" pitchFamily="34" charset="0"/>
              </a:rPr>
              <a:t>Writers </a:t>
            </a:r>
            <a:r>
              <a:rPr lang="en-GB" sz="1000" b="0" i="0" u="none" strike="noStrike" kern="1400" baseline="0" dirty="0">
                <a:solidFill>
                  <a:srgbClr val="000000"/>
                </a:solidFill>
                <a:latin typeface="Calibri" panose="020F0502020204030204" pitchFamily="34" charset="0"/>
              </a:rPr>
              <a:t>we will...</a:t>
            </a:r>
          </a:p>
          <a:p>
            <a:endParaRPr lang="en-GB" sz="1000" b="0" i="0" u="none" strike="noStrike" kern="1400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en-GB" sz="1000" b="0" i="0" u="none" strike="noStrike" kern="1400" baseline="0" dirty="0">
                <a:solidFill>
                  <a:srgbClr val="000000"/>
                </a:solidFill>
                <a:latin typeface="Calibri" panose="020F0502020204030204" pitchFamily="34" charset="0"/>
              </a:rPr>
              <a:t>Write to inform – a non-chronological report based on the untold story of exceptional women who helped America win the Space Race.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en-GB" sz="1000" kern="1400" dirty="0">
                <a:solidFill>
                  <a:srgbClr val="000000"/>
                </a:solidFill>
                <a:latin typeface="Calibri" panose="020F0502020204030204" pitchFamily="34" charset="0"/>
              </a:rPr>
              <a:t>Analyse and write poetry to entertain  using figurative language and imagery.</a:t>
            </a:r>
            <a:endParaRPr lang="en-GB" sz="1000" b="0" i="0" u="none" strike="noStrike" kern="1400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6308551" y="1781289"/>
            <a:ext cx="234742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000" b="0" i="0" u="none" strike="noStrike" kern="1400" baseline="0" dirty="0">
                <a:solidFill>
                  <a:srgbClr val="000000"/>
                </a:solidFill>
                <a:latin typeface="Calibri" panose="020F0502020204030204" pitchFamily="34" charset="0"/>
              </a:rPr>
              <a:t>As </a:t>
            </a:r>
            <a:r>
              <a:rPr lang="en-GB" sz="1000" b="1" i="0" u="none" strike="noStrike" kern="1400" baseline="0" dirty="0">
                <a:solidFill>
                  <a:srgbClr val="000000"/>
                </a:solidFill>
                <a:latin typeface="Calibri" panose="020F0502020204030204" pitchFamily="34" charset="0"/>
              </a:rPr>
              <a:t>Mathematicians</a:t>
            </a:r>
            <a:r>
              <a:rPr lang="en-GB" sz="1000" b="0" i="0" u="none" strike="noStrike" kern="1400" baseline="0" dirty="0">
                <a:solidFill>
                  <a:srgbClr val="000000"/>
                </a:solidFill>
                <a:latin typeface="Calibri" panose="020F0502020204030204" pitchFamily="34" charset="0"/>
              </a:rPr>
              <a:t> we will...</a:t>
            </a:r>
          </a:p>
          <a:p>
            <a:endParaRPr lang="en-GB" sz="1000" b="0" i="0" u="none" strike="noStrike" kern="1400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en-GB" sz="1000" b="0" i="0" u="none" strike="noStrike" kern="1400" baseline="0" dirty="0">
                <a:solidFill>
                  <a:srgbClr val="000000"/>
                </a:solidFill>
                <a:latin typeface="Calibri" panose="020F0502020204030204" pitchFamily="34" charset="0"/>
              </a:rPr>
              <a:t>Learn how to calculate with decimal fractions (multiplying and dividing by 10, 100 and 1,000).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en-GB" sz="1000" b="0" i="0" u="none" strike="noStrike" kern="1400" baseline="0" dirty="0">
                <a:solidFill>
                  <a:srgbClr val="000000"/>
                </a:solidFill>
                <a:latin typeface="Calibri" panose="020F0502020204030204" pitchFamily="34" charset="0"/>
              </a:rPr>
              <a:t>Understand, explore and calculate </a:t>
            </a:r>
            <a:r>
              <a:rPr lang="en-GB" sz="1000" kern="1400" dirty="0">
                <a:solidFill>
                  <a:srgbClr val="000000"/>
                </a:solidFill>
                <a:latin typeface="Calibri" panose="020F0502020204030204" pitchFamily="34" charset="0"/>
              </a:rPr>
              <a:t>using factors, multiples and prime numbers. </a:t>
            </a:r>
            <a:endParaRPr lang="en-GB" sz="1000" b="0" i="0" u="none" strike="noStrike" kern="1400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>
              <a:buFont typeface="Courier New" panose="02070309020205020404" pitchFamily="49" charset="0"/>
              <a:buChar char="o"/>
            </a:pPr>
            <a:endParaRPr lang="en-GB" sz="1000" b="0" i="0" u="none" strike="noStrike" kern="1400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8997310" y="1834331"/>
            <a:ext cx="221581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000" b="0" i="0" u="none" strike="noStrike" kern="1400" baseline="0" dirty="0">
                <a:solidFill>
                  <a:srgbClr val="000000"/>
                </a:solidFill>
                <a:latin typeface="Calibri" panose="020F0502020204030204" pitchFamily="34" charset="0"/>
              </a:rPr>
              <a:t>As </a:t>
            </a:r>
            <a:r>
              <a:rPr lang="en-GB" sz="1000" b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geographers</a:t>
            </a:r>
            <a:r>
              <a:rPr lang="en-GB" sz="1000" b="1" i="0" u="none" strike="noStrike" kern="1400" baseline="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GB" sz="1000" b="0" i="0" u="none" strike="noStrike" kern="1400" baseline="0" dirty="0">
                <a:solidFill>
                  <a:srgbClr val="000000"/>
                </a:solidFill>
                <a:latin typeface="Calibri" panose="020F0502020204030204" pitchFamily="34" charset="0"/>
              </a:rPr>
              <a:t>we will...</a:t>
            </a:r>
          </a:p>
          <a:p>
            <a:endParaRPr lang="en-GB" sz="1000" b="0" i="0" u="none" strike="noStrike" kern="1400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en-GB" sz="1000" b="0" i="0" u="none" strike="noStrike" kern="1400" baseline="0" dirty="0">
                <a:solidFill>
                  <a:srgbClr val="000000"/>
                </a:solidFill>
                <a:latin typeface="Calibri" panose="020F0502020204030204" pitchFamily="34" charset="0"/>
              </a:rPr>
              <a:t>Locate the main countries of the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en-GB" sz="1000" b="0" i="0" u="none" strike="noStrike" kern="1400" baseline="0" dirty="0">
                <a:solidFill>
                  <a:srgbClr val="000000"/>
                </a:solidFill>
                <a:latin typeface="Calibri" panose="020F0502020204030204" pitchFamily="34" charset="0"/>
              </a:rPr>
              <a:t>World and their position, as well as natural/made landmarks, from space.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en-GB" sz="1000" b="0" i="0" u="none" strike="noStrike" kern="1400" baseline="0" dirty="0">
                <a:solidFill>
                  <a:srgbClr val="000000"/>
                </a:solidFill>
                <a:latin typeface="Calibri" panose="020F0502020204030204" pitchFamily="34" charset="0"/>
              </a:rPr>
              <a:t>Learn </a:t>
            </a:r>
            <a:r>
              <a:rPr lang="en-GB" sz="1000" kern="1400" dirty="0">
                <a:solidFill>
                  <a:srgbClr val="000000"/>
                </a:solidFill>
                <a:latin typeface="Calibri" panose="020F0502020204030204" pitchFamily="34" charset="0"/>
              </a:rPr>
              <a:t>E</a:t>
            </a:r>
            <a:r>
              <a:rPr lang="en-GB" sz="1000" b="0" i="0" u="none" strike="noStrike" kern="1400" baseline="0" dirty="0">
                <a:solidFill>
                  <a:srgbClr val="000000"/>
                </a:solidFill>
                <a:latin typeface="Calibri" panose="020F0502020204030204" pitchFamily="34" charset="0"/>
              </a:rPr>
              <a:t>xplore latitude/longitude including the Equator and the Tropics.</a:t>
            </a:r>
          </a:p>
        </p:txBody>
      </p:sp>
      <p:sp>
        <p:nvSpPr>
          <p:cNvPr id="37" name="Rectangle 36"/>
          <p:cNvSpPr/>
          <p:nvPr/>
        </p:nvSpPr>
        <p:spPr>
          <a:xfrm>
            <a:off x="2548485" y="3628534"/>
            <a:ext cx="1396902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000" b="0" i="0" u="none" strike="noStrike" kern="1400" baseline="0" dirty="0">
                <a:solidFill>
                  <a:srgbClr val="000000"/>
                </a:solidFill>
                <a:latin typeface="Calibri" panose="020F0502020204030204" pitchFamily="34" charset="0"/>
              </a:rPr>
              <a:t> As </a:t>
            </a:r>
            <a:r>
              <a:rPr lang="en-GB" sz="1000" b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artists</a:t>
            </a:r>
            <a:r>
              <a:rPr lang="en-GB" sz="1000" b="1" i="0" u="none" strike="noStrike" kern="1400" baseline="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GB" sz="1000" b="0" i="0" u="none" strike="noStrike" kern="1400" baseline="0" dirty="0">
                <a:solidFill>
                  <a:srgbClr val="000000"/>
                </a:solidFill>
                <a:latin typeface="Calibri" panose="020F0502020204030204" pitchFamily="34" charset="0"/>
              </a:rPr>
              <a:t>we will….</a:t>
            </a:r>
          </a:p>
          <a:p>
            <a:endParaRPr lang="en-GB" sz="1000" b="0" i="0" u="none" strike="noStrike" kern="1400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en-GB" sz="1000" kern="1400" dirty="0">
                <a:solidFill>
                  <a:srgbClr val="000000"/>
                </a:solidFill>
                <a:latin typeface="Calibri" panose="020F0502020204030204" pitchFamily="34" charset="0"/>
              </a:rPr>
              <a:t>Revisit the colour wheel and learn about warm and cold colours in painting.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en-GB" sz="1000" kern="1400" dirty="0">
                <a:solidFill>
                  <a:srgbClr val="000000"/>
                </a:solidFill>
                <a:latin typeface="Calibri" panose="020F0502020204030204" pitchFamily="34" charset="0"/>
              </a:rPr>
              <a:t>Add texture to acrylic paint to create artworks of our Earth.</a:t>
            </a:r>
            <a:endParaRPr lang="en-GB" dirty="0"/>
          </a:p>
        </p:txBody>
      </p:sp>
      <p:sp>
        <p:nvSpPr>
          <p:cNvPr id="38" name="Rectangle 37"/>
          <p:cNvSpPr/>
          <p:nvPr/>
        </p:nvSpPr>
        <p:spPr>
          <a:xfrm>
            <a:off x="4413068" y="3620357"/>
            <a:ext cx="1438958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000" b="0" i="0" u="none" strike="noStrike" kern="1400" baseline="0" dirty="0">
                <a:solidFill>
                  <a:srgbClr val="000000"/>
                </a:solidFill>
                <a:latin typeface="Calibri" panose="020F0502020204030204" pitchFamily="34" charset="0"/>
              </a:rPr>
              <a:t>As </a:t>
            </a:r>
            <a:r>
              <a:rPr lang="en-GB" sz="1000" b="1" i="0" u="none" strike="noStrike" kern="1400" baseline="0" dirty="0">
                <a:solidFill>
                  <a:srgbClr val="000000"/>
                </a:solidFill>
                <a:latin typeface="Calibri" panose="020F0502020204030204" pitchFamily="34" charset="0"/>
              </a:rPr>
              <a:t>musicians </a:t>
            </a:r>
            <a:r>
              <a:rPr lang="en-GB" sz="1000" b="0" i="0" u="none" strike="noStrike" kern="1400" baseline="0" dirty="0">
                <a:solidFill>
                  <a:srgbClr val="000000"/>
                </a:solidFill>
                <a:latin typeface="Calibri" panose="020F0502020204030204" pitchFamily="34" charset="0"/>
              </a:rPr>
              <a:t>we will…</a:t>
            </a:r>
          </a:p>
          <a:p>
            <a:r>
              <a:rPr lang="en-GB" sz="1000" b="0" i="0" u="none" strike="noStrike" kern="1400" baseline="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en-GB" sz="1000" kern="1400" dirty="0">
                <a:solidFill>
                  <a:srgbClr val="000000"/>
                </a:solidFill>
                <a:latin typeface="Calibri" panose="020F0502020204030204" pitchFamily="34" charset="0"/>
              </a:rPr>
              <a:t>Learn a modern Nasheed (Islamic song) - Madina tun Nabi 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en-GB" sz="1000" kern="1400" dirty="0">
                <a:solidFill>
                  <a:srgbClr val="000000"/>
                </a:solidFill>
                <a:latin typeface="Calibri" panose="020F0502020204030204" pitchFamily="34" charset="0"/>
              </a:rPr>
              <a:t>D</a:t>
            </a:r>
            <a:r>
              <a:rPr lang="en-GB" sz="1000" b="0" i="0" u="none" strike="noStrike" kern="1400" baseline="0" dirty="0">
                <a:solidFill>
                  <a:srgbClr val="000000"/>
                </a:solidFill>
                <a:latin typeface="Calibri" panose="020F0502020204030204" pitchFamily="34" charset="0"/>
              </a:rPr>
              <a:t>evelop </a:t>
            </a:r>
            <a:r>
              <a:rPr lang="en-GB" sz="1000" kern="1400" dirty="0">
                <a:solidFill>
                  <a:srgbClr val="000000"/>
                </a:solidFill>
                <a:latin typeface="Calibri" panose="020F0502020204030204" pitchFamily="34" charset="0"/>
              </a:rPr>
              <a:t>our </a:t>
            </a:r>
            <a:r>
              <a:rPr lang="en-GB" sz="1000" b="0" i="0" u="none" strike="noStrike" kern="1400" baseline="0" dirty="0">
                <a:solidFill>
                  <a:srgbClr val="000000"/>
                </a:solidFill>
                <a:latin typeface="Calibri" panose="020F0502020204030204" pitchFamily="34" charset="0"/>
              </a:rPr>
              <a:t>own accompaniment and play together with a percussion backing track.</a:t>
            </a:r>
          </a:p>
        </p:txBody>
      </p:sp>
      <p:sp>
        <p:nvSpPr>
          <p:cNvPr id="39" name="Rectangle 38"/>
          <p:cNvSpPr/>
          <p:nvPr/>
        </p:nvSpPr>
        <p:spPr>
          <a:xfrm>
            <a:off x="6400818" y="3638524"/>
            <a:ext cx="151016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000" b="0" i="0" u="none" strike="noStrike" kern="1400" baseline="0" dirty="0">
                <a:solidFill>
                  <a:srgbClr val="000000"/>
                </a:solidFill>
                <a:latin typeface="Calibri" panose="020F0502020204030204" pitchFamily="34" charset="0"/>
              </a:rPr>
              <a:t>As</a:t>
            </a:r>
            <a:r>
              <a:rPr lang="en-GB" sz="1000" b="1" i="0" u="none" strike="noStrike" kern="1400" baseline="0" dirty="0">
                <a:solidFill>
                  <a:srgbClr val="000000"/>
                </a:solidFill>
                <a:latin typeface="Calibri" panose="020F0502020204030204" pitchFamily="34" charset="0"/>
              </a:rPr>
              <a:t> computer scientists </a:t>
            </a:r>
            <a:r>
              <a:rPr lang="en-GB" sz="1000" b="0" i="0" u="none" strike="noStrike" kern="1400" baseline="0" dirty="0">
                <a:solidFill>
                  <a:srgbClr val="000000"/>
                </a:solidFill>
                <a:latin typeface="Calibri" panose="020F0502020204030204" pitchFamily="34" charset="0"/>
              </a:rPr>
              <a:t>we will …</a:t>
            </a:r>
          </a:p>
          <a:p>
            <a:endParaRPr lang="en-GB" sz="1000" b="1" i="0" u="none" strike="noStrike" kern="1400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en-GB" sz="1000" kern="1400" dirty="0">
                <a:solidFill>
                  <a:srgbClr val="000000"/>
                </a:solidFill>
                <a:latin typeface="Calibri" panose="020F0502020204030204" pitchFamily="34" charset="0"/>
              </a:rPr>
              <a:t>Start to create vector drawings. 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en-GB" sz="1000" kern="1400" dirty="0">
                <a:solidFill>
                  <a:srgbClr val="000000"/>
                </a:solidFill>
                <a:latin typeface="Calibri" panose="020F0502020204030204" pitchFamily="34" charset="0"/>
              </a:rPr>
              <a:t>Learn how to use different drawing tools to help us create images. </a:t>
            </a:r>
            <a:endParaRPr lang="en-GB" sz="1000" b="0" i="0" u="none" strike="noStrike" kern="1400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8278295" y="3620357"/>
            <a:ext cx="1542856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000" b="0" i="0" u="none" strike="noStrike" kern="1400" baseline="0" dirty="0">
                <a:solidFill>
                  <a:srgbClr val="000000"/>
                </a:solidFill>
                <a:latin typeface="Calibri" panose="020F0502020204030204" pitchFamily="34" charset="0"/>
              </a:rPr>
              <a:t>As </a:t>
            </a:r>
            <a:r>
              <a:rPr lang="en-GB" sz="1000" b="1" i="0" u="none" strike="noStrike" kern="1400" baseline="0" dirty="0">
                <a:solidFill>
                  <a:srgbClr val="000000"/>
                </a:solidFill>
                <a:latin typeface="Calibri" panose="020F0502020204030204" pitchFamily="34" charset="0"/>
              </a:rPr>
              <a:t>athletes </a:t>
            </a:r>
            <a:r>
              <a:rPr lang="en-GB" sz="1000" b="0" i="0" u="none" strike="noStrike" kern="1400" baseline="0" dirty="0">
                <a:solidFill>
                  <a:srgbClr val="000000"/>
                </a:solidFill>
                <a:latin typeface="Calibri" panose="020F0502020204030204" pitchFamily="34" charset="0"/>
              </a:rPr>
              <a:t>we will…</a:t>
            </a:r>
          </a:p>
          <a:p>
            <a:endParaRPr lang="en-GB" sz="1000" kern="14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en-GB" sz="1000" b="0" i="0" u="none" strike="noStrike" kern="1400" baseline="0" dirty="0">
                <a:solidFill>
                  <a:srgbClr val="000000"/>
                </a:solidFill>
                <a:latin typeface="Calibri" panose="020F0502020204030204" pitchFamily="34" charset="0"/>
              </a:rPr>
              <a:t>Develop our fitness levels through a range of activities. Building strength and stamina.</a:t>
            </a:r>
            <a:endParaRPr lang="en-GB" sz="1000" kern="14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en-GB" sz="1000" kern="1400" dirty="0">
                <a:solidFill>
                  <a:srgbClr val="000000"/>
                </a:solidFill>
                <a:latin typeface="Calibri" panose="020F0502020204030204" pitchFamily="34" charset="0"/>
              </a:rPr>
              <a:t>Learn the skills and techniques needed for cricket, developing our hand-eye coordination. </a:t>
            </a:r>
            <a:endParaRPr lang="en-GB" sz="1000" b="0" i="0" u="none" strike="noStrike" kern="1400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10240163" y="3620357"/>
            <a:ext cx="1390341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000" b="0" i="0" u="none" strike="noStrike" kern="1400" baseline="0" dirty="0">
                <a:solidFill>
                  <a:srgbClr val="000000"/>
                </a:solidFill>
                <a:latin typeface="Calibri" panose="020F0502020204030204" pitchFamily="34" charset="0"/>
              </a:rPr>
              <a:t>In </a:t>
            </a:r>
            <a:r>
              <a:rPr lang="en-GB" sz="1000" b="1" i="0" u="none" strike="noStrike" kern="1400" baseline="0" dirty="0">
                <a:solidFill>
                  <a:srgbClr val="000000"/>
                </a:solidFill>
                <a:latin typeface="Calibri" panose="020F0502020204030204" pitchFamily="34" charset="0"/>
              </a:rPr>
              <a:t>PHSE </a:t>
            </a:r>
            <a:r>
              <a:rPr lang="en-GB" sz="1000" b="0" i="0" u="none" strike="noStrike" kern="1400" baseline="0" dirty="0">
                <a:solidFill>
                  <a:srgbClr val="000000"/>
                </a:solidFill>
                <a:latin typeface="Calibri" panose="020F0502020204030204" pitchFamily="34" charset="0"/>
              </a:rPr>
              <a:t>we will…</a:t>
            </a:r>
          </a:p>
          <a:p>
            <a:endParaRPr lang="en-GB" sz="1000" b="1" i="0" u="none" strike="noStrike" kern="1400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en-GB" sz="1000" kern="1400" dirty="0">
                <a:solidFill>
                  <a:srgbClr val="000000"/>
                </a:solidFill>
                <a:latin typeface="Calibri" panose="020F0502020204030204" pitchFamily="34" charset="0"/>
              </a:rPr>
              <a:t>Learn about our Rights and Respect for others, giving examples.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en-GB" sz="1000" kern="1400" dirty="0">
                <a:solidFill>
                  <a:srgbClr val="000000"/>
                </a:solidFill>
                <a:latin typeface="Calibri" panose="020F0502020204030204" pitchFamily="34" charset="0"/>
              </a:rPr>
              <a:t>Be learning to take ownership of our decision to keep ourselves healthy.</a:t>
            </a:r>
            <a:endParaRPr lang="en-GB" sz="1000" i="0" u="none" strike="noStrike" kern="1400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43" name="Rounded Rectangle 42"/>
          <p:cNvSpPr/>
          <p:nvPr/>
        </p:nvSpPr>
        <p:spPr>
          <a:xfrm>
            <a:off x="5095592" y="1020931"/>
            <a:ext cx="1954305" cy="430309"/>
          </a:xfrm>
          <a:prstGeom prst="roundRect">
            <a:avLst/>
          </a:prstGeom>
          <a:ln w="25400">
            <a:solidFill>
              <a:srgbClr val="0070C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Areas of Learning</a:t>
            </a:r>
          </a:p>
        </p:txBody>
      </p:sp>
    </p:spTree>
    <p:extLst>
      <p:ext uri="{BB962C8B-B14F-4D97-AF65-F5344CB8AC3E}">
        <p14:creationId xmlns:p14="http://schemas.microsoft.com/office/powerpoint/2010/main" val="35785786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</TotalTime>
  <Words>403</Words>
  <Application>Microsoft Office PowerPoint</Application>
  <PresentationFormat>Widescreen</PresentationFormat>
  <Paragraphs>46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Arial</vt:lpstr>
      <vt:lpstr>Calibri</vt:lpstr>
      <vt:lpstr>Calibri Light</vt:lpstr>
      <vt:lpstr>Courier New</vt:lpstr>
      <vt:lpstr>Harrington</vt:lpstr>
      <vt:lpstr>Tahoma</vt:lpstr>
      <vt:lpstr>Twinkl</vt:lpstr>
      <vt:lpstr>Office Theme</vt:lpstr>
      <vt:lpstr>PowerPoint Presentation</vt:lpstr>
    </vt:vector>
  </TitlesOfParts>
  <Company>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 Galpin</dc:creator>
  <cp:lastModifiedBy>Becs Clark</cp:lastModifiedBy>
  <cp:revision>41</cp:revision>
  <dcterms:created xsi:type="dcterms:W3CDTF">2025-10-18T16:03:38Z</dcterms:created>
  <dcterms:modified xsi:type="dcterms:W3CDTF">2026-02-25T13:37:02Z</dcterms:modified>
</cp:coreProperties>
</file>