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75" r:id="rId4"/>
    <p:sldId id="268" r:id="rId5"/>
    <p:sldId id="281" r:id="rId6"/>
    <p:sldId id="282" r:id="rId7"/>
    <p:sldId id="283" r:id="rId8"/>
    <p:sldId id="284" r:id="rId9"/>
    <p:sldId id="285" r:id="rId10"/>
    <p:sldId id="286" r:id="rId11"/>
    <p:sldId id="294" r:id="rId12"/>
    <p:sldId id="288" r:id="rId13"/>
    <p:sldId id="287" r:id="rId14"/>
    <p:sldId id="295" r:id="rId15"/>
    <p:sldId id="289" r:id="rId16"/>
    <p:sldId id="290" r:id="rId17"/>
    <p:sldId id="291" r:id="rId18"/>
    <p:sldId id="292" r:id="rId19"/>
    <p:sldId id="296" r:id="rId20"/>
    <p:sldId id="293" r:id="rId21"/>
    <p:sldId id="280" r:id="rId22"/>
    <p:sldId id="277" r:id="rId23"/>
    <p:sldId id="262" r:id="rId24"/>
    <p:sldId id="259" r:id="rId25"/>
    <p:sldId id="261" r:id="rId26"/>
    <p:sldId id="263" r:id="rId27"/>
    <p:sldId id="264" r:id="rId28"/>
    <p:sldId id="269" r:id="rId29"/>
    <p:sldId id="265" r:id="rId30"/>
    <p:sldId id="266" r:id="rId31"/>
    <p:sldId id="271" r:id="rId32"/>
    <p:sldId id="273" r:id="rId33"/>
    <p:sldId id="274" r:id="rId34"/>
    <p:sldId id="279" r:id="rId35"/>
    <p:sldId id="278" r:id="rId36"/>
    <p:sldId id="276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244CA9-0693-42F1-B8BC-21D3F97CE2BD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FF2CF5-2BC2-43F5-A488-0A90F5CFCB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74453D0-7164-4D97-B9A3-6D31A9843E78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BAA1E93-06E6-49F9-8B7E-4010E2FB9273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D3DC581-B5D1-442F-9180-4B154108F5AB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C8E5B9A-FBC1-4D49-8999-A13AADCB6A85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3564C38-8593-44A9-8C8E-D92877B9EBA4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C37A9E6-EA67-4763-9EE0-372BC070E6A3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C6833F2-4D0D-4B83-A55B-7B7E01C09DE9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7FA5615-CE4B-4BE0-A3DD-EE6C5DA0FAA6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C6833F2-4D0D-4B83-A55B-7B7E01C09DE9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005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95B02EC-405D-4F0E-80E6-B7208802DECB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244E733-00D7-47D8-9013-851AAEBA3074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E9982E2-1BEE-4039-9432-DAF924A8D381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7D28A25-F0D5-4697-B22D-316520B07108}" type="slidenum">
              <a:rPr lang="en-GB" smtClean="0">
                <a:solidFill>
                  <a:prstClr val="black"/>
                </a:solidFill>
                <a:latin typeface="Calibri" panose="020F050202020403020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GB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0338" y="509588"/>
            <a:ext cx="45307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506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5078A6-DF0A-4E19-8597-EE3903186CE4}" type="slidenum">
              <a:rPr lang="en-GB" altLang="en-US" smtClean="0"/>
              <a:pPr/>
              <a:t>31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0338" y="509588"/>
            <a:ext cx="45307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71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73D9505-FF64-4773-9F47-583491B49503}" type="slidenum">
              <a:rPr lang="en-GB" altLang="en-US" smtClean="0"/>
              <a:pPr/>
              <a:t>32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0338" y="509588"/>
            <a:ext cx="45307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915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B764B1A-0102-42B9-ADDF-31B5A954ECF4}" type="slidenum">
              <a:rPr lang="en-GB" altLang="en-US" smtClean="0"/>
              <a:pPr/>
              <a:t>33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0338" y="509588"/>
            <a:ext cx="45307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5120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C5618C8-B350-4BC1-9E7C-88FB56DDF1A8}" type="slidenum">
              <a:rPr lang="en-GB" altLang="en-US" smtClean="0"/>
              <a:pPr/>
              <a:t>34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CE1C0-CE04-4B6F-8012-CBEE455F3AF9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6F17B-CF28-4D10-962E-1F0DA528AF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794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0D904-F579-4292-B9F4-7DABFDE31582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BB37-3DA6-4413-9294-E7DACA2E39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701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98D03-2764-41B7-8487-0C756AFBAC72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EFF0B-EA2F-45DF-8157-91F1D370945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587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4A2E5-B989-44D7-A839-A55B0E50B1CC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9E04D-151E-4703-958B-797BB0DB05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158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F6391-CECD-4886-BAA8-E291B1081009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40E2C-F434-41CC-8BFD-2841BEEA02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472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99523-09CE-47D7-9225-900555B3537E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8FAC3-C2CA-4653-A90A-A912CE6683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950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BB553-A7D3-4459-933F-9B13E101EAD2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2C61C-8201-4A94-A29C-84A8BB7CF7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856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A76A7-9CB8-4504-9ACB-E160DA56A296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A3268-A6CA-43E8-93DA-538148B220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06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1081D-4F1D-4635-89FD-431EB7076A30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18B0-B3EB-4076-8409-41E14EF34D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60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AF6D4-3AF2-4E73-B64D-86BB458114EE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61ABE-2042-438F-AEF3-FD9B7584A05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0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ABC7B-9BD7-429E-80F2-3B1AB2C13B5D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7022-452A-4EFF-9FE1-0A7A81A94F1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988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18604-778A-42B1-B2CD-62041AA0F8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3B19D1-9E60-4D2B-86BA-E121288F4AF6}" type="datetimeFigureOut">
              <a:rPr lang="en-GB"/>
              <a:pPr>
                <a:defRPr/>
              </a:pPr>
              <a:t>10/10/2024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C9BEA-4DF4-43AD-BF04-66EA0F515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5848-E2AB-41E5-B26C-9822A0459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6A69A69-5C1D-43E8-AE53-F4AE3A2A28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1524000" y="179388"/>
            <a:ext cx="9144000" cy="2387600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latin typeface="Twinkl Cursive Looped" panose="02000000000000000000" pitchFamily="2" charset="0"/>
              </a:rPr>
              <a:t> Maths in the </a:t>
            </a:r>
            <a:br>
              <a:rPr lang="en-GB" altLang="en-US" dirty="0" smtClean="0">
                <a:latin typeface="Twinkl Cursive Looped" panose="02000000000000000000" pitchFamily="2" charset="0"/>
              </a:rPr>
            </a:br>
            <a:r>
              <a:rPr lang="en-GB" altLang="en-US" dirty="0" smtClean="0">
                <a:latin typeface="Twinkl Cursive Looped" panose="02000000000000000000" pitchFamily="2" charset="0"/>
              </a:rPr>
              <a:t>EYFS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431925" y="5613400"/>
            <a:ext cx="9144000" cy="839788"/>
          </a:xfrm>
        </p:spPr>
        <p:txBody>
          <a:bodyPr/>
          <a:lstStyle/>
          <a:p>
            <a:pPr eaLnBrk="1" hangingPunct="1"/>
            <a:r>
              <a:rPr lang="en-GB" altLang="en-US" sz="4000" dirty="0" smtClean="0">
                <a:latin typeface="Twinkl Cursive Looped" panose="02000000000000000000" pitchFamily="2" charset="0"/>
              </a:rPr>
              <a:t>Helping your children at home</a:t>
            </a:r>
          </a:p>
        </p:txBody>
      </p:sp>
      <p:pic>
        <p:nvPicPr>
          <p:cNvPr id="3076" name="Picture 2" descr="Image result for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4859338"/>
            <a:ext cx="17541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2" descr="Image result for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113" y="4859338"/>
            <a:ext cx="17541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4" descr="Image result for numb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657475"/>
            <a:ext cx="2587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6" descr="Image result for 2d shap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2554288"/>
            <a:ext cx="19161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98094">
            <a:off x="728663" y="582613"/>
            <a:ext cx="15906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798763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9" b="24445"/>
          <a:stretch>
            <a:fillRect/>
          </a:stretch>
        </p:blipFill>
        <p:spPr bwMode="auto">
          <a:xfrm>
            <a:off x="9825038" y="304800"/>
            <a:ext cx="2227262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5" descr="http://cdnll.reallygoodstuff.com/images/xxl/158924_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2" t="33333" r="5714" b="9763"/>
          <a:stretch>
            <a:fillRect/>
          </a:stretch>
        </p:blipFill>
        <p:spPr bwMode="auto">
          <a:xfrm rot="-1088574">
            <a:off x="4159250" y="3282950"/>
            <a:ext cx="10572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35429" y="0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latin typeface="Twinkl Cursive Looped" panose="02000000000000000000" pitchFamily="2" charset="0"/>
              </a:rPr>
              <a:t>Reception</a:t>
            </a:r>
          </a:p>
        </p:txBody>
      </p:sp>
      <p:sp>
        <p:nvSpPr>
          <p:cNvPr id="4099" name="Content Placeholder 2"/>
          <p:cNvSpPr txBox="1">
            <a:spLocks/>
          </p:cNvSpPr>
          <p:nvPr/>
        </p:nvSpPr>
        <p:spPr bwMode="auto">
          <a:xfrm>
            <a:off x="664029" y="1497058"/>
            <a:ext cx="10058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400" b="1" dirty="0">
                <a:latin typeface="Twinkl Cursive Looped" panose="02000000000000000000" pitchFamily="2" charset="0"/>
              </a:rPr>
              <a:t>Developing a strong grounding in number </a:t>
            </a:r>
            <a:r>
              <a:rPr lang="en-GB" altLang="en-US" sz="2400" dirty="0">
                <a:latin typeface="Twinkl Cursive Looped" panose="02000000000000000000" pitchFamily="2" charset="0"/>
              </a:rPr>
              <a:t>is essential so that all children develop the necessary building blocks </a:t>
            </a:r>
            <a:r>
              <a:rPr lang="en-GB" altLang="en-US" sz="2400" b="1" dirty="0">
                <a:latin typeface="Twinkl Cursive Looped" panose="02000000000000000000" pitchFamily="2" charset="0"/>
              </a:rPr>
              <a:t>to excel mathematically</a:t>
            </a:r>
            <a:r>
              <a:rPr lang="en-GB" altLang="en-US" sz="2400" dirty="0">
                <a:latin typeface="Twinkl Cursive Looped" panose="02000000000000000000" pitchFamily="2" charset="0"/>
              </a:rPr>
              <a:t>.</a:t>
            </a:r>
          </a:p>
          <a:p>
            <a:endParaRPr lang="en-GB" altLang="en-US" sz="2400" dirty="0">
              <a:latin typeface="Twinkl Cursive Looped" panose="02000000000000000000" pitchFamily="2" charset="0"/>
            </a:endParaRPr>
          </a:p>
          <a:p>
            <a:r>
              <a:rPr lang="en-GB" altLang="en-US" sz="2400" dirty="0">
                <a:latin typeface="Twinkl Cursive Looped" panose="02000000000000000000" pitchFamily="2" charset="0"/>
              </a:rPr>
              <a:t>Children should be able 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to:</a:t>
            </a:r>
          </a:p>
          <a:p>
            <a:pPr lvl="1"/>
            <a:r>
              <a:rPr lang="en-GB" altLang="en-US" dirty="0" smtClean="0">
                <a:latin typeface="Twinkl Cursive Looped" panose="02000000000000000000" pitchFamily="2" charset="0"/>
              </a:rPr>
              <a:t>Count confidently</a:t>
            </a:r>
            <a:endParaRPr lang="en-GB" altLang="en-US" dirty="0">
              <a:latin typeface="Twinkl Cursive Looped" panose="02000000000000000000" pitchFamily="2" charset="0"/>
            </a:endParaRPr>
          </a:p>
          <a:p>
            <a:pPr lvl="1"/>
            <a:r>
              <a:rPr lang="en-GB" altLang="en-US" dirty="0" smtClean="0">
                <a:latin typeface="Twinkl Cursive Looped" panose="02000000000000000000" pitchFamily="2" charset="0"/>
              </a:rPr>
              <a:t>Develop </a:t>
            </a:r>
            <a:r>
              <a:rPr lang="en-GB" altLang="en-US" dirty="0">
                <a:latin typeface="Twinkl Cursive Looped" panose="02000000000000000000" pitchFamily="2" charset="0"/>
              </a:rPr>
              <a:t>a deep understanding of the numbers to </a:t>
            </a:r>
            <a:r>
              <a:rPr lang="en-GB" altLang="en-US" dirty="0" smtClean="0">
                <a:latin typeface="Twinkl Cursive Looped" panose="02000000000000000000" pitchFamily="2" charset="0"/>
              </a:rPr>
              <a:t>10</a:t>
            </a:r>
            <a:endParaRPr lang="en-GB" altLang="en-US" dirty="0">
              <a:latin typeface="Twinkl Cursive Looped" panose="02000000000000000000" pitchFamily="2" charset="0"/>
            </a:endParaRPr>
          </a:p>
          <a:p>
            <a:pPr lvl="1"/>
            <a:r>
              <a:rPr lang="en-GB" altLang="en-US" dirty="0" smtClean="0">
                <a:latin typeface="Twinkl Cursive Looped" panose="02000000000000000000" pitchFamily="2" charset="0"/>
              </a:rPr>
              <a:t>Understand the relationships </a:t>
            </a:r>
            <a:r>
              <a:rPr lang="en-GB" altLang="en-US" dirty="0">
                <a:latin typeface="Twinkl Cursive Looped" panose="02000000000000000000" pitchFamily="2" charset="0"/>
              </a:rPr>
              <a:t>between </a:t>
            </a:r>
            <a:r>
              <a:rPr lang="en-GB" altLang="en-US" dirty="0" smtClean="0">
                <a:latin typeface="Twinkl Cursive Looped" panose="02000000000000000000" pitchFamily="2" charset="0"/>
              </a:rPr>
              <a:t>numbers and patterns within numbers 10  </a:t>
            </a:r>
            <a:endParaRPr lang="en-GB" altLang="en-US" dirty="0">
              <a:latin typeface="Twinkl Cursive Looped" panose="02000000000000000000" pitchFamily="2" charset="0"/>
            </a:endParaRPr>
          </a:p>
          <a:p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r>
              <a:rPr lang="en-GB" altLang="en-US" sz="2400" dirty="0" smtClean="0">
                <a:latin typeface="Twinkl Cursive Looped" panose="02000000000000000000" pitchFamily="2" charset="0"/>
              </a:rPr>
              <a:t>It </a:t>
            </a:r>
            <a:r>
              <a:rPr lang="en-GB" altLang="en-US" sz="2400" dirty="0">
                <a:latin typeface="Twinkl Cursive Looped" panose="02000000000000000000" pitchFamily="2" charset="0"/>
              </a:rPr>
              <a:t>is important that children </a:t>
            </a:r>
            <a:r>
              <a:rPr lang="en-GB" altLang="en-US" sz="2400" b="1" dirty="0">
                <a:latin typeface="Twinkl Cursive Looped" panose="02000000000000000000" pitchFamily="2" charset="0"/>
              </a:rPr>
              <a:t>develop positive attitudes and interests in mathematics</a:t>
            </a:r>
            <a:r>
              <a:rPr lang="en-GB" altLang="en-US" sz="2400" dirty="0">
                <a:latin typeface="Twinkl Cursive Looped" panose="02000000000000000000" pitchFamily="2" charset="0"/>
              </a:rPr>
              <a:t>, look for patterns and relationships, spot connections, ‘have a go’, talk to adults and peers about what they notice and </a:t>
            </a:r>
            <a:r>
              <a:rPr lang="en-GB" altLang="en-US" sz="2400" b="1" dirty="0">
                <a:latin typeface="Twinkl Cursive Looped" panose="02000000000000000000" pitchFamily="2" charset="0"/>
              </a:rPr>
              <a:t>not be afraid to make mistakes</a:t>
            </a:r>
            <a:r>
              <a:rPr lang="en-GB" altLang="en-US" sz="2400" dirty="0">
                <a:latin typeface="Twinkl Cursive Looped" panose="02000000000000000000" pitchFamily="2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263775" y="144463"/>
            <a:ext cx="7794625" cy="1325562"/>
          </a:xfrm>
        </p:spPr>
        <p:txBody>
          <a:bodyPr/>
          <a:lstStyle/>
          <a:p>
            <a:pPr algn="ctr" eaLnBrk="1" hangingPunct="1"/>
            <a:r>
              <a:rPr lang="en-GB" altLang="en-US" sz="5400" dirty="0" smtClean="0">
                <a:solidFill>
                  <a:srgbClr val="FF0000"/>
                </a:solidFill>
                <a:latin typeface="Twinkl Cursive Looped" panose="02000000000000000000" pitchFamily="2" charset="0"/>
              </a:rPr>
              <a:t>Maths at St. Andrews</a:t>
            </a:r>
          </a:p>
        </p:txBody>
      </p:sp>
      <p:sp>
        <p:nvSpPr>
          <p:cNvPr id="5123" name="Title 1"/>
          <p:cNvSpPr txBox="1">
            <a:spLocks/>
          </p:cNvSpPr>
          <p:nvPr/>
        </p:nvSpPr>
        <p:spPr bwMode="auto">
          <a:xfrm>
            <a:off x="192088" y="1328738"/>
            <a:ext cx="11574462" cy="127793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latin typeface="Twinkl Cursive Looped" panose="02000000000000000000" pitchFamily="2" charset="0"/>
              </a:rPr>
              <a:t>There will be a taught session every day to develop maths skills.</a:t>
            </a:r>
          </a:p>
        </p:txBody>
      </p:sp>
      <p:sp>
        <p:nvSpPr>
          <p:cNvPr id="5124" name="Title 1"/>
          <p:cNvSpPr txBox="1">
            <a:spLocks/>
          </p:cNvSpPr>
          <p:nvPr/>
        </p:nvSpPr>
        <p:spPr bwMode="auto">
          <a:xfrm>
            <a:off x="192088" y="4976813"/>
            <a:ext cx="11574462" cy="16129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latin typeface="Twinkl Cursive Looped" panose="02000000000000000000" pitchFamily="2" charset="0"/>
              </a:rPr>
              <a:t>The focus for much of the year will be on numbers within 10. This does not mean your child cannot continue to work on number recognition and counting beyond 10.  </a:t>
            </a:r>
          </a:p>
        </p:txBody>
      </p:sp>
      <p:sp>
        <p:nvSpPr>
          <p:cNvPr id="5125" name="Title 1"/>
          <p:cNvSpPr txBox="1">
            <a:spLocks/>
          </p:cNvSpPr>
          <p:nvPr/>
        </p:nvSpPr>
        <p:spPr bwMode="auto">
          <a:xfrm>
            <a:off x="192088" y="3132138"/>
            <a:ext cx="11574462" cy="131921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latin typeface="Twinkl Cursive Looped" panose="02000000000000000000" pitchFamily="2" charset="0"/>
              </a:rPr>
              <a:t>When appropriate, there are adult led focus activities and independent challenges set for the children to complete.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09550" y="117475"/>
            <a:ext cx="10554244" cy="1325563"/>
          </a:xfrm>
        </p:spPr>
        <p:txBody>
          <a:bodyPr/>
          <a:lstStyle/>
          <a:p>
            <a:pPr algn="ctr" eaLnBrk="1" hangingPunct="1"/>
            <a:r>
              <a:rPr lang="en-GB" altLang="en-US" dirty="0" err="1" smtClean="0">
                <a:latin typeface="Twinkl Cursive Looped" panose="02000000000000000000" pitchFamily="2" charset="0"/>
              </a:rPr>
              <a:t>Subitising</a:t>
            </a:r>
            <a:r>
              <a:rPr lang="en-GB" altLang="en-US" dirty="0" smtClean="0">
                <a:latin typeface="Twinkl Cursive Looped" panose="02000000000000000000" pitchFamily="2" charset="0"/>
              </a:rPr>
              <a:t>: A key skill in reception </a:t>
            </a:r>
            <a:endParaRPr lang="en-GB" altLang="en-US" dirty="0" smtClean="0">
              <a:latin typeface="Twinkl Cursive Looped" panose="02000000000000000000" pitchFamily="2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09588" y="1558925"/>
            <a:ext cx="10633075" cy="5064125"/>
          </a:xfrm>
        </p:spPr>
        <p:txBody>
          <a:bodyPr/>
          <a:lstStyle/>
          <a:p>
            <a:r>
              <a:rPr lang="en-GB" altLang="en-US" sz="2400" b="1" dirty="0" smtClean="0">
                <a:latin typeface="Twinkl Cursive Looped" panose="02000000000000000000" pitchFamily="2" charset="0"/>
              </a:rPr>
              <a:t>It is recognising how many there are, without counting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.</a:t>
            </a:r>
          </a:p>
          <a:p>
            <a:pPr marL="0" indent="0">
              <a:buNone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r>
              <a:rPr lang="en-GB" altLang="en-US" sz="2400" dirty="0" smtClean="0">
                <a:latin typeface="Twinkl Cursive Looped" panose="02000000000000000000" pitchFamily="2" charset="0"/>
              </a:rPr>
              <a:t>The 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cardinal value of a number refers to the </a:t>
            </a:r>
            <a:r>
              <a:rPr lang="en-GB" altLang="en-US" sz="2400" b="1" dirty="0" smtClean="0">
                <a:latin typeface="Twinkl Cursive Looped" panose="02000000000000000000" pitchFamily="2" charset="0"/>
              </a:rPr>
              <a:t>quantity of things it represents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, e.g. the </a:t>
            </a:r>
            <a:r>
              <a:rPr lang="en-GB" altLang="en-US" sz="2400" dirty="0" err="1" smtClean="0">
                <a:latin typeface="Twinkl Cursive Looped" panose="02000000000000000000" pitchFamily="2" charset="0"/>
              </a:rPr>
              <a:t>numerosity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, ‘</a:t>
            </a:r>
            <a:r>
              <a:rPr lang="en-GB" altLang="en-US" sz="2400" dirty="0" err="1" smtClean="0">
                <a:latin typeface="Twinkl Cursive Looped" panose="02000000000000000000" pitchFamily="2" charset="0"/>
              </a:rPr>
              <a:t>howmanyness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’, or ‘</a:t>
            </a:r>
            <a:r>
              <a:rPr lang="en-GB" altLang="en-US" sz="2400" dirty="0" err="1" smtClean="0">
                <a:latin typeface="Twinkl Cursive Looped" panose="02000000000000000000" pitchFamily="2" charset="0"/>
              </a:rPr>
              <a:t>threeness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’ of three. When children understand the cardinality of numbers, they </a:t>
            </a:r>
            <a:r>
              <a:rPr lang="en-GB" altLang="en-US" sz="2400" b="1" dirty="0" smtClean="0">
                <a:latin typeface="Twinkl Cursive Looped" panose="02000000000000000000" pitchFamily="2" charset="0"/>
              </a:rPr>
              <a:t>know what the numbers mean in terms of knowing how many things they refer to. </a:t>
            </a:r>
          </a:p>
          <a:p>
            <a:endParaRPr lang="en-GB" altLang="en-US" sz="2400" b="1" dirty="0" smtClean="0">
              <a:latin typeface="Twinkl Cursive Looped" panose="02000000000000000000" pitchFamily="2" charset="0"/>
            </a:endParaRPr>
          </a:p>
          <a:p>
            <a:r>
              <a:rPr lang="en-GB" altLang="en-US" sz="2400" dirty="0" smtClean="0">
                <a:latin typeface="Twinkl Cursive Looped" panose="02000000000000000000" pitchFamily="2" charset="0"/>
              </a:rPr>
              <a:t>Children enjoy learning the sequence of counting numbers long before they understand the cardinal values of the numbers. </a:t>
            </a: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0" indent="0">
              <a:buNone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r>
              <a:rPr lang="en-GB" altLang="en-US" sz="2400" dirty="0" err="1" smtClean="0">
                <a:latin typeface="Twinkl Cursive Looped" panose="02000000000000000000" pitchFamily="2" charset="0"/>
              </a:rPr>
              <a:t>Subitising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 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helps children 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learn addition and subtraction 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facts and </a:t>
            </a:r>
            <a:r>
              <a:rPr lang="en-GB" altLang="en-US" sz="2400" b="1" dirty="0" smtClean="0">
                <a:latin typeface="Twinkl Cursive Looped" panose="02000000000000000000" pitchFamily="2" charset="0"/>
              </a:rPr>
              <a:t>provides a strong foundation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 for future maths. </a:t>
            </a: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endParaRPr lang="en-GB" altLang="en-US" dirty="0" smtClean="0">
              <a:latin typeface="Twinkl Cursive Looped" panose="02000000000000000000" pitchFamily="2" charset="0"/>
            </a:endParaRPr>
          </a:p>
          <a:p>
            <a:endParaRPr lang="en-GB" altLang="en-US" dirty="0" smtClean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4F86C4F-EE8F-4C75-9182-98565E3E71B0}"/>
              </a:ext>
            </a:extLst>
          </p:cNvPr>
          <p:cNvSpPr/>
          <p:nvPr/>
        </p:nvSpPr>
        <p:spPr>
          <a:xfrm rot="10800000">
            <a:off x="3505200" y="3429000"/>
            <a:ext cx="1366838" cy="136842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788801-AA43-4F65-A945-C71B3CF445EA}"/>
              </a:ext>
            </a:extLst>
          </p:cNvPr>
          <p:cNvSpPr/>
          <p:nvPr/>
        </p:nvSpPr>
        <p:spPr>
          <a:xfrm rot="10800000">
            <a:off x="5170488" y="2654300"/>
            <a:ext cx="1368425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C582D3-C3E1-473B-8CB2-240D45BAED9C}"/>
              </a:ext>
            </a:extLst>
          </p:cNvPr>
          <p:cNvSpPr/>
          <p:nvPr/>
        </p:nvSpPr>
        <p:spPr>
          <a:xfrm rot="10800000">
            <a:off x="6837363" y="1970088"/>
            <a:ext cx="1366837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788801-AA43-4F65-A945-C71B3CF445EA}"/>
              </a:ext>
            </a:extLst>
          </p:cNvPr>
          <p:cNvSpPr/>
          <p:nvPr/>
        </p:nvSpPr>
        <p:spPr>
          <a:xfrm rot="10800000">
            <a:off x="5411788" y="2744788"/>
            <a:ext cx="1368425" cy="136842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4F86C4F-EE8F-4C75-9182-98565E3E71B0}"/>
              </a:ext>
            </a:extLst>
          </p:cNvPr>
          <p:cNvSpPr/>
          <p:nvPr/>
        </p:nvSpPr>
        <p:spPr>
          <a:xfrm rot="10800000">
            <a:off x="4419600" y="1854200"/>
            <a:ext cx="1366838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788801-AA43-4F65-A945-C71B3CF445EA}"/>
              </a:ext>
            </a:extLst>
          </p:cNvPr>
          <p:cNvSpPr/>
          <p:nvPr/>
        </p:nvSpPr>
        <p:spPr>
          <a:xfrm rot="10800000">
            <a:off x="6405563" y="2744788"/>
            <a:ext cx="1366837" cy="136842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8E139C5-0DC9-4955-9976-F7FE24280A73}"/>
              </a:ext>
            </a:extLst>
          </p:cNvPr>
          <p:cNvSpPr/>
          <p:nvPr/>
        </p:nvSpPr>
        <p:spPr>
          <a:xfrm rot="10800000">
            <a:off x="3717925" y="4094163"/>
            <a:ext cx="1366838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85754D4-E89C-40E1-A905-29D17883EB20}"/>
              </a:ext>
            </a:extLst>
          </p:cNvPr>
          <p:cNvSpPr/>
          <p:nvPr/>
        </p:nvSpPr>
        <p:spPr>
          <a:xfrm rot="10800000">
            <a:off x="3717925" y="1397000"/>
            <a:ext cx="1366838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A74E0B-E2D4-406B-BE4D-2F141B4ABAEA}"/>
              </a:ext>
            </a:extLst>
          </p:cNvPr>
          <p:cNvSpPr/>
          <p:nvPr/>
        </p:nvSpPr>
        <p:spPr>
          <a:xfrm rot="10800000">
            <a:off x="7107238" y="4094163"/>
            <a:ext cx="1366837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B6C1D9-AD3F-40AD-9956-5240623C6CE8}"/>
              </a:ext>
            </a:extLst>
          </p:cNvPr>
          <p:cNvSpPr/>
          <p:nvPr/>
        </p:nvSpPr>
        <p:spPr>
          <a:xfrm rot="10800000">
            <a:off x="7107238" y="1397000"/>
            <a:ext cx="1366837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F5C032-A7BC-4CCB-9D0B-02BE51E0E450}"/>
              </a:ext>
            </a:extLst>
          </p:cNvPr>
          <p:cNvSpPr/>
          <p:nvPr/>
        </p:nvSpPr>
        <p:spPr>
          <a:xfrm rot="10800000">
            <a:off x="3717925" y="2951163"/>
            <a:ext cx="1366838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BB46BF1-D114-4769-9E12-6E1ECE84378D}"/>
              </a:ext>
            </a:extLst>
          </p:cNvPr>
          <p:cNvSpPr/>
          <p:nvPr/>
        </p:nvSpPr>
        <p:spPr>
          <a:xfrm rot="10800000">
            <a:off x="3717925" y="1397000"/>
            <a:ext cx="1366838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FC53F2-DD8E-42E5-8A22-5883A6D13426}"/>
              </a:ext>
            </a:extLst>
          </p:cNvPr>
          <p:cNvSpPr/>
          <p:nvPr/>
        </p:nvSpPr>
        <p:spPr>
          <a:xfrm rot="10800000">
            <a:off x="7107238" y="2951163"/>
            <a:ext cx="1366837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E1E9DA5-6636-4DDE-A698-27387B820E3D}"/>
              </a:ext>
            </a:extLst>
          </p:cNvPr>
          <p:cNvSpPr/>
          <p:nvPr/>
        </p:nvSpPr>
        <p:spPr>
          <a:xfrm rot="10800000">
            <a:off x="7107238" y="1397000"/>
            <a:ext cx="1366837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887793-172C-4BCA-9AD8-47CA155726BB}"/>
              </a:ext>
            </a:extLst>
          </p:cNvPr>
          <p:cNvSpPr/>
          <p:nvPr/>
        </p:nvSpPr>
        <p:spPr>
          <a:xfrm rot="10800000">
            <a:off x="3721100" y="4505325"/>
            <a:ext cx="1368425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5D3874-33BD-4D1D-AD2D-DCD383F5CE8A}"/>
              </a:ext>
            </a:extLst>
          </p:cNvPr>
          <p:cNvSpPr/>
          <p:nvPr/>
        </p:nvSpPr>
        <p:spPr>
          <a:xfrm rot="10800000">
            <a:off x="7107238" y="4505325"/>
            <a:ext cx="1366837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F5C032-A7BC-4CCB-9D0B-02BE51E0E450}"/>
              </a:ext>
            </a:extLst>
          </p:cNvPr>
          <p:cNvSpPr/>
          <p:nvPr/>
        </p:nvSpPr>
        <p:spPr>
          <a:xfrm rot="10800000">
            <a:off x="3717925" y="4094163"/>
            <a:ext cx="1366838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BB46BF1-D114-4769-9E12-6E1ECE84378D}"/>
              </a:ext>
            </a:extLst>
          </p:cNvPr>
          <p:cNvSpPr/>
          <p:nvPr/>
        </p:nvSpPr>
        <p:spPr>
          <a:xfrm rot="10800000">
            <a:off x="3717925" y="1397000"/>
            <a:ext cx="1366838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FC53F2-DD8E-42E5-8A22-5883A6D13426}"/>
              </a:ext>
            </a:extLst>
          </p:cNvPr>
          <p:cNvSpPr/>
          <p:nvPr/>
        </p:nvSpPr>
        <p:spPr>
          <a:xfrm rot="10800000">
            <a:off x="7107238" y="4094163"/>
            <a:ext cx="1366837" cy="1366837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E1E9DA5-6636-4DDE-A698-27387B820E3D}"/>
              </a:ext>
            </a:extLst>
          </p:cNvPr>
          <p:cNvSpPr/>
          <p:nvPr/>
        </p:nvSpPr>
        <p:spPr>
          <a:xfrm rot="10800000">
            <a:off x="7107238" y="1397000"/>
            <a:ext cx="1366837" cy="136683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887793-172C-4BCA-9AD8-47CA155726BB}"/>
              </a:ext>
            </a:extLst>
          </p:cNvPr>
          <p:cNvSpPr/>
          <p:nvPr/>
        </p:nvSpPr>
        <p:spPr>
          <a:xfrm rot="10800000">
            <a:off x="5411788" y="2725738"/>
            <a:ext cx="1368425" cy="136842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50818" y="138703"/>
            <a:ext cx="10515600" cy="1325563"/>
          </a:xfrm>
        </p:spPr>
        <p:txBody>
          <a:bodyPr/>
          <a:lstStyle/>
          <a:p>
            <a:r>
              <a:rPr lang="en-GB" altLang="en-US" b="1" dirty="0" smtClean="0">
                <a:latin typeface="Twinkl Cursive Looped" panose="02000000000000000000" pitchFamily="2" charset="0"/>
              </a:rPr>
              <a:t>Maths fluency</a:t>
            </a:r>
            <a:endParaRPr lang="en-GB" altLang="en-US" b="1" dirty="0" smtClean="0">
              <a:latin typeface="Twinkl Cursive 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406" y="1969362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en-GB" sz="3200" dirty="0" smtClean="0">
                <a:latin typeface="Twinkl Cursive Looped" panose="02000000000000000000" pitchFamily="2" charset="0"/>
              </a:rPr>
              <a:t>This helps us move onto looking at the ‘</a:t>
            </a:r>
            <a:r>
              <a:rPr lang="en-GB" sz="3200" b="1" dirty="0" smtClean="0">
                <a:latin typeface="Twinkl Cursive Looped" panose="02000000000000000000" pitchFamily="2" charset="0"/>
              </a:rPr>
              <a:t>composition of number</a:t>
            </a:r>
            <a:r>
              <a:rPr lang="en-GB" sz="3200" dirty="0" smtClean="0">
                <a:latin typeface="Twinkl Cursive Looped" panose="02000000000000000000" pitchFamily="2" charset="0"/>
              </a:rPr>
              <a:t>’.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3200" dirty="0">
              <a:latin typeface="Twinkl Cursive Looped" panose="02000000000000000000" pitchFamily="2" charset="0"/>
            </a:endParaRPr>
          </a:p>
          <a:p>
            <a:pPr>
              <a:defRPr/>
            </a:pPr>
            <a:r>
              <a:rPr lang="en-GB" sz="3200" dirty="0" smtClean="0">
                <a:latin typeface="Twinkl Cursive Looped" panose="02000000000000000000" pitchFamily="2" charset="0"/>
              </a:rPr>
              <a:t>We can see the numbers/amounts within a whole</a:t>
            </a:r>
            <a:r>
              <a:rPr lang="en-GB" sz="3200" dirty="0" smtClean="0">
                <a:latin typeface="Twinkl Cursive Looped" panose="02000000000000000000" pitchFamily="2" charset="0"/>
              </a:rPr>
              <a:t>.</a:t>
            </a:r>
          </a:p>
          <a:p>
            <a:pPr marL="0" indent="0">
              <a:buNone/>
              <a:defRPr/>
            </a:pPr>
            <a:endParaRPr lang="en-GB" sz="3200" dirty="0">
              <a:latin typeface="Twinkl Cursive Looped" panose="02000000000000000000" pitchFamily="2" charset="0"/>
            </a:endParaRPr>
          </a:p>
          <a:p>
            <a:pPr>
              <a:defRPr/>
            </a:pPr>
            <a:r>
              <a:rPr lang="en-GB" sz="3200" dirty="0" smtClean="0">
                <a:latin typeface="Twinkl Cursive Looped" panose="02000000000000000000" pitchFamily="2" charset="0"/>
              </a:rPr>
              <a:t>Having a deep understanding of numbers to 10 will help with future addition and subtraction.</a:t>
            </a:r>
            <a:endParaRPr lang="en-GB" sz="32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C285544-DC31-4CC2-BC43-3F6AECC704DB}"/>
              </a:ext>
            </a:extLst>
          </p:cNvPr>
          <p:cNvSpPr/>
          <p:nvPr/>
        </p:nvSpPr>
        <p:spPr>
          <a:xfrm>
            <a:off x="2132013" y="1541463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A471515-0D3A-473C-8AEC-0346F5A8490F}"/>
              </a:ext>
            </a:extLst>
          </p:cNvPr>
          <p:cNvSpPr/>
          <p:nvPr/>
        </p:nvSpPr>
        <p:spPr>
          <a:xfrm>
            <a:off x="4184650" y="1541463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8ACDD9B-06FB-4BB9-AA39-8D00789A0853}"/>
              </a:ext>
            </a:extLst>
          </p:cNvPr>
          <p:cNvSpPr/>
          <p:nvPr/>
        </p:nvSpPr>
        <p:spPr>
          <a:xfrm>
            <a:off x="3159125" y="2640013"/>
            <a:ext cx="1258888" cy="1258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6C331B-8DCC-4ABF-B965-ABBFC5418365}"/>
              </a:ext>
            </a:extLst>
          </p:cNvPr>
          <p:cNvSpPr/>
          <p:nvPr/>
        </p:nvSpPr>
        <p:spPr>
          <a:xfrm>
            <a:off x="2132013" y="3736975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7C65697-41AF-4046-AF11-6BF88B4F725F}"/>
              </a:ext>
            </a:extLst>
          </p:cNvPr>
          <p:cNvSpPr/>
          <p:nvPr/>
        </p:nvSpPr>
        <p:spPr>
          <a:xfrm>
            <a:off x="4184650" y="3736975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F4B0043-2B15-48B3-9B13-673C654AC3D1}"/>
              </a:ext>
            </a:extLst>
          </p:cNvPr>
          <p:cNvSpPr/>
          <p:nvPr/>
        </p:nvSpPr>
        <p:spPr>
          <a:xfrm>
            <a:off x="6746875" y="1541463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17B29F6-427D-4F48-B39A-99B0E9BF5F8E}"/>
              </a:ext>
            </a:extLst>
          </p:cNvPr>
          <p:cNvSpPr/>
          <p:nvPr/>
        </p:nvSpPr>
        <p:spPr>
          <a:xfrm>
            <a:off x="2132013" y="1541463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A753E0-0C60-4935-9683-687080671F30}"/>
              </a:ext>
            </a:extLst>
          </p:cNvPr>
          <p:cNvSpPr/>
          <p:nvPr/>
        </p:nvSpPr>
        <p:spPr>
          <a:xfrm>
            <a:off x="4184650" y="1541463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92DF1A-A720-4EC1-8B97-E326A9233EFB}"/>
              </a:ext>
            </a:extLst>
          </p:cNvPr>
          <p:cNvSpPr/>
          <p:nvPr/>
        </p:nvSpPr>
        <p:spPr>
          <a:xfrm>
            <a:off x="3159125" y="2640013"/>
            <a:ext cx="1258888" cy="12588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71D74A-DBD1-4742-B23F-295B7EDDB72A}"/>
              </a:ext>
            </a:extLst>
          </p:cNvPr>
          <p:cNvSpPr/>
          <p:nvPr/>
        </p:nvSpPr>
        <p:spPr>
          <a:xfrm>
            <a:off x="2132013" y="3736975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B5445A-3647-4E3C-8234-B4518A47DCA7}"/>
              </a:ext>
            </a:extLst>
          </p:cNvPr>
          <p:cNvSpPr/>
          <p:nvPr/>
        </p:nvSpPr>
        <p:spPr>
          <a:xfrm>
            <a:off x="4184650" y="3736975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</p:spTree>
    <p:extLst>
      <p:ext uri="{BB962C8B-B14F-4D97-AF65-F5344CB8AC3E}">
        <p14:creationId xmlns:p14="http://schemas.microsoft.com/office/powerpoint/2010/main" val="354791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736C331B-8DCC-4ABF-B965-ABBFC5418365}"/>
              </a:ext>
            </a:extLst>
          </p:cNvPr>
          <p:cNvSpPr/>
          <p:nvPr/>
        </p:nvSpPr>
        <p:spPr>
          <a:xfrm>
            <a:off x="2162175" y="3429000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7C65697-41AF-4046-AF11-6BF88B4F725F}"/>
              </a:ext>
            </a:extLst>
          </p:cNvPr>
          <p:cNvSpPr/>
          <p:nvPr/>
        </p:nvSpPr>
        <p:spPr>
          <a:xfrm>
            <a:off x="4198938" y="3429000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7A70ED-FE1B-4A22-B749-72E76C6D363C}"/>
              </a:ext>
            </a:extLst>
          </p:cNvPr>
          <p:cNvSpPr/>
          <p:nvPr/>
        </p:nvSpPr>
        <p:spPr>
          <a:xfrm>
            <a:off x="6651625" y="3429000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00ECF2E-B9EA-401D-8487-A6317AE490BF}"/>
              </a:ext>
            </a:extLst>
          </p:cNvPr>
          <p:cNvSpPr/>
          <p:nvPr/>
        </p:nvSpPr>
        <p:spPr>
          <a:xfrm>
            <a:off x="2162175" y="1709738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CC9E2C9-2D63-42B7-94FC-8F1F2709B146}"/>
              </a:ext>
            </a:extLst>
          </p:cNvPr>
          <p:cNvSpPr/>
          <p:nvPr/>
        </p:nvSpPr>
        <p:spPr>
          <a:xfrm>
            <a:off x="4198938" y="1709738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6BC433B-C718-4CBB-A723-EAD0384C85A6}"/>
              </a:ext>
            </a:extLst>
          </p:cNvPr>
          <p:cNvSpPr/>
          <p:nvPr/>
        </p:nvSpPr>
        <p:spPr>
          <a:xfrm>
            <a:off x="6651625" y="1709738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4584" name="Rectangle 7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E267F1-CA15-4AD2-B9C6-8D31267DC66A}"/>
              </a:ext>
            </a:extLst>
          </p:cNvPr>
          <p:cNvSpPr/>
          <p:nvPr/>
        </p:nvSpPr>
        <p:spPr>
          <a:xfrm>
            <a:off x="6651625" y="3429000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6370E2F-5848-4EDB-9084-6D439F8B8D0E}"/>
              </a:ext>
            </a:extLst>
          </p:cNvPr>
          <p:cNvSpPr/>
          <p:nvPr/>
        </p:nvSpPr>
        <p:spPr>
          <a:xfrm>
            <a:off x="6651625" y="1709738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C285544-DC31-4CC2-BC43-3F6AECC704DB}"/>
              </a:ext>
            </a:extLst>
          </p:cNvPr>
          <p:cNvSpPr/>
          <p:nvPr/>
        </p:nvSpPr>
        <p:spPr>
          <a:xfrm>
            <a:off x="2132013" y="1541463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8ACDD9B-06FB-4BB9-AA39-8D00789A0853}"/>
              </a:ext>
            </a:extLst>
          </p:cNvPr>
          <p:cNvSpPr/>
          <p:nvPr/>
        </p:nvSpPr>
        <p:spPr>
          <a:xfrm>
            <a:off x="3159125" y="2640013"/>
            <a:ext cx="1258888" cy="1258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6C331B-8DCC-4ABF-B965-ABBFC5418365}"/>
              </a:ext>
            </a:extLst>
          </p:cNvPr>
          <p:cNvSpPr/>
          <p:nvPr/>
        </p:nvSpPr>
        <p:spPr>
          <a:xfrm>
            <a:off x="2132013" y="3736975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F4B0043-2B15-48B3-9B13-673C654AC3D1}"/>
              </a:ext>
            </a:extLst>
          </p:cNvPr>
          <p:cNvSpPr/>
          <p:nvPr/>
        </p:nvSpPr>
        <p:spPr>
          <a:xfrm>
            <a:off x="6746875" y="1541463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FA1384C-A9FE-4B35-AA9B-96369C31304A}"/>
              </a:ext>
            </a:extLst>
          </p:cNvPr>
          <p:cNvSpPr/>
          <p:nvPr/>
        </p:nvSpPr>
        <p:spPr>
          <a:xfrm>
            <a:off x="7773988" y="2640013"/>
            <a:ext cx="1258887" cy="1258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E4C5896-2B8F-4862-BB84-C3712E209DDD}"/>
              </a:ext>
            </a:extLst>
          </p:cNvPr>
          <p:cNvSpPr/>
          <p:nvPr/>
        </p:nvSpPr>
        <p:spPr>
          <a:xfrm>
            <a:off x="6746875" y="3736975"/>
            <a:ext cx="1260475" cy="1260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E68EE02-1115-4E15-8A83-2A33AE6441C3}"/>
              </a:ext>
            </a:extLst>
          </p:cNvPr>
          <p:cNvSpPr/>
          <p:nvPr/>
        </p:nvSpPr>
        <p:spPr>
          <a:xfrm>
            <a:off x="6746875" y="1541463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52B68BB-5C00-4670-B7F5-BD85CEAAC2A1}"/>
              </a:ext>
            </a:extLst>
          </p:cNvPr>
          <p:cNvSpPr/>
          <p:nvPr/>
        </p:nvSpPr>
        <p:spPr>
          <a:xfrm>
            <a:off x="7773988" y="2640013"/>
            <a:ext cx="1258887" cy="12588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AEE739-7697-415A-8293-636A8E959167}"/>
              </a:ext>
            </a:extLst>
          </p:cNvPr>
          <p:cNvSpPr/>
          <p:nvPr/>
        </p:nvSpPr>
        <p:spPr>
          <a:xfrm>
            <a:off x="6746875" y="3736975"/>
            <a:ext cx="1260475" cy="12604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8909050" y="6508750"/>
            <a:ext cx="3225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>
                <a:solidFill>
                  <a:srgbClr val="96979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Number 2021/22 ncetm.org.uk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winkl Cursive Looped" panose="02000000000000000000" pitchFamily="2" charset="0"/>
              </a:rPr>
              <a:t>How will this help in KS1?</a:t>
            </a:r>
            <a:endParaRPr lang="en-GB" dirty="0">
              <a:latin typeface="Twinkl Cursive 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153" y="1753908"/>
            <a:ext cx="10515600" cy="435133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5540" name="Picture 4" descr="All About 10: “Make a 10” and “Adding Up” | OK Math and Reading La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810" y="1753908"/>
            <a:ext cx="4775013" cy="358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029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534194" y="0"/>
            <a:ext cx="11567023" cy="1325563"/>
          </a:xfrm>
        </p:spPr>
        <p:txBody>
          <a:bodyPr/>
          <a:lstStyle/>
          <a:p>
            <a:r>
              <a:rPr lang="en-GB" altLang="en-US" dirty="0" err="1" smtClean="0">
                <a:latin typeface="Twinkl Cursive Looped" panose="02000000000000000000" pitchFamily="2" charset="0"/>
              </a:rPr>
              <a:t>Subitising</a:t>
            </a:r>
            <a:r>
              <a:rPr lang="en-GB" altLang="en-US" dirty="0" smtClean="0">
                <a:latin typeface="Twinkl Cursive Looped" panose="02000000000000000000" pitchFamily="2" charset="0"/>
              </a:rPr>
              <a:t> </a:t>
            </a:r>
            <a:r>
              <a:rPr lang="en-GB" altLang="en-US" dirty="0" smtClean="0">
                <a:latin typeface="Twinkl Cursive Looped" panose="02000000000000000000" pitchFamily="2" charset="0"/>
              </a:rPr>
              <a:t>with different patterns and objects</a:t>
            </a:r>
            <a:endParaRPr lang="en-GB" altLang="en-US" dirty="0" smtClean="0">
              <a:latin typeface="Twinkl Cursive 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2087563"/>
            <a:ext cx="10515600" cy="43513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 smtClean="0">
                <a:latin typeface="Twinkl Cursive Looped" panose="02000000000000000000" pitchFamily="2" charset="0"/>
              </a:rPr>
              <a:t>Dice games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 smtClean="0">
              <a:latin typeface="Twinkl Cursive Looped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 smtClean="0">
                <a:latin typeface="Twinkl Cursive Looped" panose="02000000000000000000" pitchFamily="2" charset="0"/>
              </a:rPr>
              <a:t>Hands on their heads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 smtClean="0">
              <a:latin typeface="Twinkl Cursive Looped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 smtClean="0">
                <a:latin typeface="Twinkl Cursive Looped" panose="02000000000000000000" pitchFamily="2" charset="0"/>
              </a:rPr>
              <a:t>Looking at an amount in a range of ways </a:t>
            </a:r>
            <a:endParaRPr lang="en-GB" dirty="0">
              <a:latin typeface="Twinkl Cursive Looped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 smtClean="0">
              <a:latin typeface="Twinkl Cursive Looped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 err="1" smtClean="0">
                <a:latin typeface="Twinkl Cursive Looped" panose="02000000000000000000" pitchFamily="2" charset="0"/>
              </a:rPr>
              <a:t>Subitising</a:t>
            </a:r>
            <a:r>
              <a:rPr lang="en-GB" dirty="0" smtClean="0">
                <a:latin typeface="Twinkl Cursive Looped" panose="02000000000000000000" pitchFamily="2" charset="0"/>
              </a:rPr>
              <a:t> games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2400" dirty="0" smtClean="0">
              <a:latin typeface="Comic Sans MS" panose="030F0702030302020204" pitchFamily="66" charset="0"/>
            </a:endParaRPr>
          </a:p>
          <a:p>
            <a:pPr>
              <a:defRPr/>
            </a:pPr>
            <a:endParaRPr lang="en-GB" dirty="0"/>
          </a:p>
        </p:txBody>
      </p:sp>
      <p:pic>
        <p:nvPicPr>
          <p:cNvPr id="32772" name="Picture 2" descr="https://i.pinimg.com/564x/c8/f1/b3/c8f1b348b8b0521675f580e487fb0c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930" y="1266826"/>
            <a:ext cx="26670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 descr="http://ntimages.weebly.com/uploads/4/3/5/0/43506761/dandy1_ori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707" y="3638550"/>
            <a:ext cx="23622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706" y="4725987"/>
            <a:ext cx="3028950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8" descr="http://ntimages.weebly.com/uploads/4/3/5/0/43506761/eggs5_or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29470" y="1223169"/>
            <a:ext cx="2070100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2863" y="-84138"/>
            <a:ext cx="7024687" cy="1325563"/>
          </a:xfrm>
        </p:spPr>
        <p:txBody>
          <a:bodyPr/>
          <a:lstStyle/>
          <a:p>
            <a:r>
              <a:rPr lang="en-GB" altLang="en-US" dirty="0" smtClean="0">
                <a:latin typeface="Twinkl Cursive Looped" panose="02000000000000000000" pitchFamily="2" charset="0"/>
              </a:rPr>
              <a:t>Representation of number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25" y="1816100"/>
            <a:ext cx="2103438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objects</a:t>
            </a:r>
          </a:p>
          <a:p>
            <a:pPr algn="ctr">
              <a:defRPr/>
            </a:pPr>
            <a:endParaRPr lang="en-GB" sz="3600" dirty="0">
              <a:latin typeface="Twinkl Cursive Looped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288" y="4765675"/>
            <a:ext cx="35131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 err="1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numicon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9013" y="1139825"/>
            <a:ext cx="35147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five and tens </a:t>
            </a:r>
          </a:p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frames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1575" y="644525"/>
            <a:ext cx="3513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dot </a:t>
            </a:r>
          </a:p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patterns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34375" y="4714875"/>
            <a:ext cx="35131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Twinkl Cursive Looped" panose="02000000000000000000" pitchFamily="2" charset="0"/>
              </a:rPr>
              <a:t>numerals</a:t>
            </a:r>
          </a:p>
        </p:txBody>
      </p:sp>
      <p:sp>
        <p:nvSpPr>
          <p:cNvPr id="33800" name="AutoShape 2" descr="Forever in First: Telling Time With Cub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pic>
        <p:nvPicPr>
          <p:cNvPr id="33801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457450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5324475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 t="18990" r="1263" b="35081"/>
          <a:stretch>
            <a:fillRect/>
          </a:stretch>
        </p:blipFill>
        <p:spPr bwMode="auto">
          <a:xfrm>
            <a:off x="1166813" y="5411788"/>
            <a:ext cx="57737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/>
          <p:cNvSpPr/>
          <p:nvPr/>
        </p:nvSpPr>
        <p:spPr>
          <a:xfrm>
            <a:off x="9664700" y="1960563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9664700" y="2586038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0172700" y="1954213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9029700" y="3422650"/>
            <a:ext cx="457200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1423650" y="2947988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1412538" y="2373313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11412538" y="1774825"/>
            <a:ext cx="457200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10191750" y="2586038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11423650" y="3522663"/>
            <a:ext cx="457200" cy="5016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9548813" y="4017963"/>
            <a:ext cx="457200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9548813" y="3425825"/>
            <a:ext cx="457200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10091738" y="3409950"/>
            <a:ext cx="457200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381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0" r="41528"/>
          <a:stretch>
            <a:fillRect/>
          </a:stretch>
        </p:blipFill>
        <p:spPr bwMode="auto">
          <a:xfrm>
            <a:off x="2727325" y="1825625"/>
            <a:ext cx="569913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2" t="24081" r="18887" b="24358"/>
          <a:stretch>
            <a:fillRect/>
          </a:stretch>
        </p:blipFill>
        <p:spPr bwMode="auto">
          <a:xfrm>
            <a:off x="4119563" y="3217863"/>
            <a:ext cx="27098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8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1" t="18887" r="24358" b="17142"/>
          <a:stretch>
            <a:fillRect/>
          </a:stretch>
        </p:blipFill>
        <p:spPr bwMode="auto">
          <a:xfrm>
            <a:off x="6915150" y="1863725"/>
            <a:ext cx="10922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9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0" b="41528"/>
          <a:stretch>
            <a:fillRect/>
          </a:stretch>
        </p:blipFill>
        <p:spPr bwMode="auto">
          <a:xfrm>
            <a:off x="3403600" y="2355850"/>
            <a:ext cx="278765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ctrTitle"/>
          </p:nvPr>
        </p:nvSpPr>
        <p:spPr>
          <a:xfrm>
            <a:off x="-1519238" y="82550"/>
            <a:ext cx="9144001" cy="1098550"/>
          </a:xfrm>
        </p:spPr>
        <p:txBody>
          <a:bodyPr/>
          <a:lstStyle/>
          <a:p>
            <a:r>
              <a:rPr lang="en-GB" altLang="en-US" b="1" dirty="0" err="1" smtClean="0">
                <a:latin typeface="Twinkl Cursive Looped" panose="02000000000000000000" pitchFamily="2" charset="0"/>
              </a:rPr>
              <a:t>Numberblocks</a:t>
            </a:r>
            <a:endParaRPr lang="en-GB" altLang="en-US" b="1" dirty="0" smtClean="0">
              <a:latin typeface="Twinkl Cursive Looped" panose="02000000000000000000" pitchFamily="2" charset="0"/>
            </a:endParaRPr>
          </a:p>
        </p:txBody>
      </p:sp>
      <p:sp>
        <p:nvSpPr>
          <p:cNvPr id="34819" name="Subtitle 2"/>
          <p:cNvSpPr>
            <a:spLocks noGrp="1"/>
          </p:cNvSpPr>
          <p:nvPr>
            <p:ph type="subTitle" idx="1"/>
          </p:nvPr>
        </p:nvSpPr>
        <p:spPr>
          <a:xfrm>
            <a:off x="563563" y="1458913"/>
            <a:ext cx="10604500" cy="1655762"/>
          </a:xfrm>
        </p:spPr>
        <p:txBody>
          <a:bodyPr/>
          <a:lstStyle/>
          <a:p>
            <a:pPr algn="l"/>
            <a:r>
              <a:rPr lang="en-GB" altLang="en-US" sz="3200" dirty="0" err="1" smtClean="0">
                <a:latin typeface="Twinkl Cursive Looped" panose="02000000000000000000" pitchFamily="2" charset="0"/>
              </a:rPr>
              <a:t>Numberblocks</a:t>
            </a:r>
            <a:r>
              <a:rPr lang="en-GB" altLang="en-US" sz="3200" dirty="0" smtClean="0">
                <a:latin typeface="Twinkl Cursive Looped" panose="02000000000000000000" pitchFamily="2" charset="0"/>
              </a:rPr>
              <a:t> will be used as a supporting material to help bring numbers and ideas to life in the world  around them. </a:t>
            </a:r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2743200"/>
            <a:ext cx="5564187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8925" y="3114675"/>
            <a:ext cx="6059488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Twinkl Cursive Looped" panose="02000000000000000000" pitchFamily="2" charset="0"/>
              </a:rPr>
              <a:t>W</a:t>
            </a:r>
            <a:r>
              <a:rPr lang="en-GB" sz="2000" dirty="0">
                <a:latin typeface="Twinkl Cursive Looped" panose="02000000000000000000" pitchFamily="2" charset="0"/>
              </a:rPr>
              <a:t>e will look at each number throughout the year, giving children an opportunity to deepen their understanding of…</a:t>
            </a:r>
          </a:p>
          <a:p>
            <a:pPr>
              <a:defRPr/>
            </a:pPr>
            <a:r>
              <a:rPr lang="en-GB" sz="2000" dirty="0">
                <a:latin typeface="Twinkl Cursive Looped" panose="02000000000000000000" pitchFamily="2" charset="0"/>
              </a:rPr>
              <a:t> </a:t>
            </a:r>
          </a:p>
          <a:p>
            <a:pPr marL="285750" indent="-285750">
              <a:buFontTx/>
              <a:buChar char="-"/>
              <a:defRPr/>
            </a:pPr>
            <a:r>
              <a:rPr lang="en-GB" sz="2000" dirty="0">
                <a:latin typeface="Twinkl Cursive Looped" panose="02000000000000000000" pitchFamily="2" charset="0"/>
              </a:rPr>
              <a:t>The amount</a:t>
            </a:r>
          </a:p>
          <a:p>
            <a:pPr marL="285750" indent="-285750">
              <a:buFontTx/>
              <a:buChar char="-"/>
              <a:defRPr/>
            </a:pPr>
            <a:r>
              <a:rPr lang="en-GB" sz="2000" dirty="0">
                <a:latin typeface="Twinkl Cursive Looped" panose="02000000000000000000" pitchFamily="2" charset="0"/>
              </a:rPr>
              <a:t>What makes up that number (composition)</a:t>
            </a:r>
          </a:p>
          <a:p>
            <a:pPr marL="285750" indent="-285750">
              <a:buFontTx/>
              <a:buChar char="-"/>
              <a:defRPr/>
            </a:pPr>
            <a:r>
              <a:rPr lang="en-GB" sz="2000" dirty="0">
                <a:latin typeface="Twinkl Cursive Looped" panose="02000000000000000000" pitchFamily="2" charset="0"/>
              </a:rPr>
              <a:t>Where it sits within the number system in relation with other numbers</a:t>
            </a:r>
          </a:p>
          <a:p>
            <a:pPr marL="285750" indent="-285750">
              <a:buFontTx/>
              <a:buChar char="-"/>
              <a:defRPr/>
            </a:pPr>
            <a:r>
              <a:rPr lang="en-GB" sz="2000" dirty="0">
                <a:latin typeface="Twinkl Cursive Looped" panose="02000000000000000000" pitchFamily="2" charset="0"/>
              </a:rPr>
              <a:t>How to form that number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Twinkl Cursive Looped" panose="02000000000000000000" pitchFamily="2" charset="0"/>
            </a:endParaRPr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6348413" y="5807075"/>
            <a:ext cx="5564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Twinkl Cursive Looped" panose="02000000000000000000" pitchFamily="2" charset="0"/>
              </a:rPr>
              <a:t>The National Centre for Excellence in the Teaching of Mathematics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2241550" y="119063"/>
            <a:ext cx="7531100" cy="1325562"/>
          </a:xfrm>
        </p:spPr>
        <p:txBody>
          <a:bodyPr/>
          <a:lstStyle/>
          <a:p>
            <a:pPr algn="ctr" eaLnBrk="1" hangingPunct="1"/>
            <a:r>
              <a:rPr lang="en-GB" altLang="en-US" dirty="0" smtClean="0">
                <a:latin typeface="Twinkl Cursive Looped" panose="02000000000000000000" pitchFamily="2" charset="0"/>
              </a:rPr>
              <a:t>Maths at St Andrews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92F218-C294-48FC-93D7-C9AAB5D28CBD}"/>
              </a:ext>
            </a:extLst>
          </p:cNvPr>
          <p:cNvSpPr/>
          <p:nvPr/>
        </p:nvSpPr>
        <p:spPr>
          <a:xfrm rot="20847511">
            <a:off x="235334" y="2131060"/>
            <a:ext cx="3699983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FUN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6B6AC-F7FA-4B89-9213-5F0730994CE1}"/>
              </a:ext>
            </a:extLst>
          </p:cNvPr>
          <p:cNvSpPr/>
          <p:nvPr/>
        </p:nvSpPr>
        <p:spPr>
          <a:xfrm rot="549720">
            <a:off x="6765265" y="1930970"/>
            <a:ext cx="4982454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Hands on</a:t>
            </a:r>
          </a:p>
        </p:txBody>
      </p:sp>
      <p:pic>
        <p:nvPicPr>
          <p:cNvPr id="35845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1377950"/>
            <a:ext cx="17827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1919288"/>
            <a:ext cx="484187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5" descr="IMG_32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86406">
            <a:off x="7546975" y="4059238"/>
            <a:ext cx="260985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4884738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36950">
            <a:off x="9834562" y="577851"/>
            <a:ext cx="1717675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400" y="623888"/>
            <a:ext cx="3190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38" y="982663"/>
            <a:ext cx="3190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0" r="27885"/>
          <a:stretch>
            <a:fillRect/>
          </a:stretch>
        </p:blipFill>
        <p:spPr bwMode="auto">
          <a:xfrm>
            <a:off x="434975" y="71438"/>
            <a:ext cx="709613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4619625"/>
            <a:ext cx="15748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4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25425"/>
            <a:ext cx="40481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5" name="Picture 11" descr="Image result for smile no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477996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 txBox="1">
            <a:spLocks/>
          </p:cNvSpPr>
          <p:nvPr/>
        </p:nvSpPr>
        <p:spPr bwMode="auto">
          <a:xfrm>
            <a:off x="-492125" y="2508250"/>
            <a:ext cx="50419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FF0000"/>
                </a:solidFill>
                <a:latin typeface="Twinkl Cursive Looped" panose="02000000000000000000" pitchFamily="2" charset="0"/>
              </a:rPr>
              <a:t>Number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600" dirty="0">
              <a:solidFill>
                <a:srgbClr val="FF0000"/>
              </a:solidFill>
              <a:latin typeface="Twinkl Cursive Looped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600" dirty="0">
              <a:solidFill>
                <a:srgbClr val="FF0000"/>
              </a:solidFill>
              <a:latin typeface="Twinkl Cursive Looped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winkl Cursive Looped" panose="02000000000000000000" pitchFamily="2" charset="0"/>
              </a:rPr>
              <a:t>Early Learning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winkl Cursive Looped" panose="02000000000000000000" pitchFamily="2" charset="0"/>
              </a:rPr>
              <a:t>Goal</a:t>
            </a:r>
          </a:p>
        </p:txBody>
      </p:sp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4194175" y="714375"/>
            <a:ext cx="78835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 smtClean="0">
                <a:latin typeface="Twinkl Cursive Looped" panose="02000000000000000000" pitchFamily="2" charset="0"/>
              </a:rPr>
              <a:t>Early Learning Goal (Expectation for the end of Reception)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Children at the expected level of development will: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 Have a deep understanding of numbers to 10, including composition of each number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err="1" smtClean="0">
                <a:latin typeface="Twinkl Cursive Looped" panose="02000000000000000000" pitchFamily="2" charset="0"/>
              </a:rPr>
              <a:t>Subitise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 (</a:t>
            </a:r>
            <a:r>
              <a:rPr lang="en-GB" altLang="en-US" sz="2400" dirty="0" err="1" smtClean="0">
                <a:latin typeface="Twinkl Cursive Looped" panose="02000000000000000000" pitchFamily="2" charset="0"/>
              </a:rPr>
              <a:t>recongise</a:t>
            </a:r>
            <a:r>
              <a:rPr lang="en-GB" altLang="en-US" sz="2400" dirty="0" smtClean="0">
                <a:latin typeface="Twinkl Cursive Looped" panose="02000000000000000000" pitchFamily="2" charset="0"/>
              </a:rPr>
              <a:t> quantities without counting) up to 5</a:t>
            </a: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Automatically recall (without reference to rhymes, counting or other aids) number bonds up to 5 (including subtraction facts) and some number bonds to 10, including double facts.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83AA8F-CAE7-40ED-85C9-6DAF6BC585B5}"/>
              </a:ext>
            </a:extLst>
          </p:cNvPr>
          <p:cNvSpPr/>
          <p:nvPr/>
        </p:nvSpPr>
        <p:spPr>
          <a:xfrm>
            <a:off x="4194175" y="506413"/>
            <a:ext cx="7883525" cy="567848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 txBox="1">
            <a:spLocks/>
          </p:cNvSpPr>
          <p:nvPr/>
        </p:nvSpPr>
        <p:spPr bwMode="auto">
          <a:xfrm>
            <a:off x="-465138" y="2682875"/>
            <a:ext cx="50419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7030A0"/>
                </a:solidFill>
                <a:latin typeface="Twinkl Cursive Looped" panose="02000000000000000000" pitchFamily="2" charset="0"/>
              </a:rPr>
              <a:t>Numerical Patterns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rgbClr val="7030A0"/>
              </a:solidFill>
              <a:latin typeface="Twinkl Cursive Looped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rgbClr val="7030A0"/>
              </a:solidFill>
              <a:latin typeface="Twinkl Cursive Looped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rgbClr val="7030A0"/>
              </a:solidFill>
              <a:latin typeface="Twinkl Cursive Looped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winkl Cursive Looped" panose="02000000000000000000" pitchFamily="2" charset="0"/>
              </a:rPr>
              <a:t>Early Learning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winkl Cursive Looped" panose="02000000000000000000" pitchFamily="2" charset="0"/>
              </a:rPr>
              <a:t>Goal</a:t>
            </a: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194175" y="879475"/>
            <a:ext cx="78835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 smtClean="0">
                <a:latin typeface="Twinkl Cursive Looped" panose="02000000000000000000" pitchFamily="2" charset="0"/>
              </a:rPr>
              <a:t>Early Learning Goal (Expectation for the end of Reception)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Children at the expected level of development will: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 Verbally count beyond 20, recognising the pattern of the counting system</a:t>
            </a: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Compare quantities up to 10 in different contexts, recognising when one quantity is greater than, less than or the same as the other quantity</a:t>
            </a: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endParaRPr lang="en-GB" altLang="en-US" sz="2400" dirty="0" smtClean="0">
              <a:latin typeface="Twinkl Cursive Looped" panose="02000000000000000000" pitchFamily="2" charset="0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en-GB" altLang="en-US" sz="2400" dirty="0" smtClean="0">
                <a:latin typeface="Twinkl Cursive Looped" panose="02000000000000000000" pitchFamily="2" charset="0"/>
              </a:rPr>
              <a:t>Explore and represent patterns within numbers to 10, including evens and odds, double facts and how quantities can be distributed equally.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GB" altLang="en-US" sz="2400" b="1" dirty="0" smtClean="0">
              <a:latin typeface="Twinkl Cursive Looped" panose="02000000000000000000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2B2F61F-6491-4159-8291-4080858DC8FE}"/>
              </a:ext>
            </a:extLst>
          </p:cNvPr>
          <p:cNvSpPr/>
          <p:nvPr/>
        </p:nvSpPr>
        <p:spPr>
          <a:xfrm>
            <a:off x="4194175" y="506413"/>
            <a:ext cx="7908925" cy="567848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2638" y="227013"/>
            <a:ext cx="7326312" cy="17541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dirty="0">
                <a:latin typeface="Twinkl Cursive Looped" panose="02000000000000000000" pitchFamily="2" charset="0"/>
              </a:rPr>
              <a:t>Supporting your child at home with maths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1763" y="3133725"/>
            <a:ext cx="3408362" cy="34163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Be positive about maths! </a:t>
            </a:r>
          </a:p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Don’t say you couldn’t do maths or hated maths.</a:t>
            </a:r>
          </a:p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For children to be good at maths, they need to feel confident about giving it a 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5150" y="2782888"/>
            <a:ext cx="2930525" cy="19383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Point out maths in everyday life</a:t>
            </a:r>
          </a:p>
          <a:p>
            <a:pPr marL="342900" indent="-342900">
              <a:buFontTx/>
              <a:buChar char="-"/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measuring</a:t>
            </a:r>
          </a:p>
          <a:p>
            <a:pPr marL="342900" indent="-342900">
              <a:buFontTx/>
              <a:buChar char="-"/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shopping</a:t>
            </a:r>
          </a:p>
          <a:p>
            <a:pPr marL="342900" indent="-342900">
              <a:buFontTx/>
              <a:buChar char="-"/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cooking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7388" y="5122863"/>
            <a:ext cx="5995987" cy="15700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Praise your child for the effort they are putting in, not for how ‘clever’ they are.</a:t>
            </a:r>
          </a:p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Working hard and practising will help them to improve.</a:t>
            </a:r>
          </a:p>
        </p:txBody>
      </p:sp>
      <p:pic>
        <p:nvPicPr>
          <p:cNvPr id="3891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6" t="20149" r="15787" b="28125"/>
          <a:stretch>
            <a:fillRect/>
          </a:stretch>
        </p:blipFill>
        <p:spPr bwMode="auto">
          <a:xfrm>
            <a:off x="3654425" y="3617913"/>
            <a:ext cx="279876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275" y="1195388"/>
            <a:ext cx="1773238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476250"/>
            <a:ext cx="14398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97375" y="2182813"/>
            <a:ext cx="2930525" cy="12001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Play lots of games- </a:t>
            </a:r>
          </a:p>
          <a:p>
            <a:pPr>
              <a:defRPr/>
            </a:pPr>
            <a:r>
              <a:rPr lang="en-GB" sz="2400" dirty="0">
                <a:latin typeface="Twinkl Cursive Looped" panose="02000000000000000000" pitchFamily="2" charset="0"/>
              </a:rPr>
              <a:t>including board games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76300"/>
          </a:xfrm>
        </p:spPr>
        <p:txBody>
          <a:bodyPr/>
          <a:lstStyle/>
          <a:p>
            <a:pPr algn="ctr" eaLnBrk="1" hangingPunct="1"/>
            <a:r>
              <a:rPr lang="en-GB" altLang="en-US" sz="4000" dirty="0" smtClean="0">
                <a:latin typeface="Twinkl Cursive Looped" panose="02000000000000000000" pitchFamily="2" charset="0"/>
              </a:rPr>
              <a:t>Think about language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838200" y="876300"/>
            <a:ext cx="10515600" cy="4351338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GB" altLang="en-US" dirty="0" smtClean="0">
                <a:latin typeface="Twinkl Cursive Looped" panose="02000000000000000000" pitchFamily="2" charset="0"/>
              </a:rPr>
              <a:t>Everyday language moving to mathematical language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C76E13-71DE-4079-B11D-7ED94996E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352976"/>
              </p:ext>
            </p:extLst>
          </p:nvPr>
        </p:nvGraphicFramePr>
        <p:xfrm>
          <a:off x="139700" y="1549400"/>
          <a:ext cx="11912600" cy="521811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33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9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805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General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Mathematical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99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Big, small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Twinkl Cursive Looped" panose="02000000000000000000" pitchFamily="2" charset="0"/>
                        </a:rPr>
                        <a:t>Biggest, smallest, bigger</a:t>
                      </a:r>
                      <a:r>
                        <a:rPr lang="en-GB" sz="2800" baseline="0" dirty="0">
                          <a:latin typeface="Twinkl Cursive Looped" panose="02000000000000000000" pitchFamily="2" charset="0"/>
                        </a:rPr>
                        <a:t>, smaller, longer, shorter, taller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5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Round one, flat</a:t>
                      </a:r>
                      <a:r>
                        <a:rPr lang="en-GB" sz="2800" baseline="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 one</a:t>
                      </a:r>
                      <a:endParaRPr lang="en-GB" sz="2800" dirty="0">
                        <a:solidFill>
                          <a:srgbClr val="002060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Twinkl Cursive Looped" panose="02000000000000000000" pitchFamily="2" charset="0"/>
                        </a:rPr>
                        <a:t>Circle, square, sphere,</a:t>
                      </a:r>
                      <a:r>
                        <a:rPr lang="en-GB" sz="2800" baseline="0" dirty="0">
                          <a:latin typeface="Twinkl Cursive Looped" panose="02000000000000000000" pitchFamily="2" charset="0"/>
                        </a:rPr>
                        <a:t> cube, corner, edge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899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Heavy, light, full,</a:t>
                      </a:r>
                      <a:r>
                        <a:rPr lang="en-GB" sz="2800" baseline="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 empty</a:t>
                      </a:r>
                      <a:endParaRPr lang="en-GB" sz="2800" dirty="0">
                        <a:solidFill>
                          <a:srgbClr val="002060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Twinkl Cursive Looped" panose="02000000000000000000" pitchFamily="2" charset="0"/>
                        </a:rPr>
                        <a:t>Heaviest,</a:t>
                      </a:r>
                      <a:r>
                        <a:rPr lang="en-GB" sz="2800" baseline="0" dirty="0">
                          <a:latin typeface="Twinkl Cursive Looped" panose="02000000000000000000" pitchFamily="2" charset="0"/>
                        </a:rPr>
                        <a:t> lightest, balanced, the same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5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On, in,</a:t>
                      </a:r>
                      <a:r>
                        <a:rPr lang="en-GB" sz="2800" baseline="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 under</a:t>
                      </a:r>
                      <a:endParaRPr lang="en-GB" sz="2800" dirty="0">
                        <a:solidFill>
                          <a:srgbClr val="002060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Twinkl Cursive Looped" panose="02000000000000000000" pitchFamily="2" charset="0"/>
                        </a:rPr>
                        <a:t>Behind, next to, in between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9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Less,</a:t>
                      </a:r>
                      <a:r>
                        <a:rPr lang="en-GB" sz="2800" baseline="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 more, a lot, the same</a:t>
                      </a:r>
                      <a:endParaRPr lang="en-GB" sz="2800" dirty="0">
                        <a:solidFill>
                          <a:srgbClr val="002060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Add, plus,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 altogether, makes, equals, take away, share, half, double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805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002060"/>
                          </a:solidFill>
                          <a:latin typeface="Twinkl Cursive Looped" panose="02000000000000000000" pitchFamily="2" charset="0"/>
                        </a:rPr>
                        <a:t>Today, tomorrow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Before, later,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  <a:latin typeface="Twinkl Cursive Looped" panose="02000000000000000000" pitchFamily="2" charset="0"/>
                        </a:rPr>
                        <a:t> soon, weekend </a:t>
                      </a:r>
                      <a:endParaRPr lang="en-GB" sz="2800" dirty="0">
                        <a:solidFill>
                          <a:schemeClr val="tx1"/>
                        </a:solidFill>
                        <a:latin typeface="Twinkl Cursive Looped" panose="02000000000000000000" pitchFamily="2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9966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30175"/>
            <a:ext cx="14573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7" name="Picture 8" descr="Image result for speech bub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675" y="193675"/>
            <a:ext cx="1444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-927100" y="58738"/>
            <a:ext cx="6572250" cy="1325562"/>
          </a:xfrm>
        </p:spPr>
        <p:txBody>
          <a:bodyPr/>
          <a:lstStyle/>
          <a:p>
            <a:pPr algn="ctr"/>
            <a:r>
              <a:rPr lang="en-GB" altLang="en-US" dirty="0" smtClean="0">
                <a:latin typeface="Twinkl Cursive Looped" panose="02000000000000000000" pitchFamily="2" charset="0"/>
              </a:rPr>
              <a:t>Maths in books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1431925"/>
            <a:ext cx="190023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675" y="139541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3" y="3956050"/>
            <a:ext cx="157797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7A8B91-04CF-4D65-A93E-5378F0F91C1C}"/>
              </a:ext>
            </a:extLst>
          </p:cNvPr>
          <p:cNvSpPr txBox="1"/>
          <p:nvPr/>
        </p:nvSpPr>
        <p:spPr>
          <a:xfrm>
            <a:off x="53975" y="3457575"/>
            <a:ext cx="2057400" cy="36988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/>
              <a:t>Days of the week</a:t>
            </a:r>
          </a:p>
        </p:txBody>
      </p:sp>
      <p:sp>
        <p:nvSpPr>
          <p:cNvPr id="40967" name="TextBox 8"/>
          <p:cNvSpPr txBox="1">
            <a:spLocks noChangeArrowheads="1"/>
          </p:cNvSpPr>
          <p:nvPr/>
        </p:nvSpPr>
        <p:spPr bwMode="auto">
          <a:xfrm>
            <a:off x="6053138" y="3373438"/>
            <a:ext cx="1668462" cy="36988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Clock times </a:t>
            </a:r>
          </a:p>
        </p:txBody>
      </p:sp>
      <p:sp>
        <p:nvSpPr>
          <p:cNvPr id="40968" name="TextBox 9"/>
          <p:cNvSpPr txBox="1">
            <a:spLocks noChangeArrowheads="1"/>
          </p:cNvSpPr>
          <p:nvPr/>
        </p:nvSpPr>
        <p:spPr bwMode="auto">
          <a:xfrm>
            <a:off x="6537325" y="5934075"/>
            <a:ext cx="2278063" cy="9239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Vocabulary and problem solving related to size</a:t>
            </a:r>
          </a:p>
        </p:txBody>
      </p:sp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9142413" y="3557588"/>
            <a:ext cx="2279650" cy="36988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One more - addition</a:t>
            </a:r>
          </a:p>
        </p:txBody>
      </p:sp>
      <p:pic>
        <p:nvPicPr>
          <p:cNvPr id="409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470025"/>
            <a:ext cx="177482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476375"/>
            <a:ext cx="16621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C07A97-C883-4680-B8E0-192AFC78E398}"/>
              </a:ext>
            </a:extLst>
          </p:cNvPr>
          <p:cNvSpPr txBox="1"/>
          <p:nvPr/>
        </p:nvSpPr>
        <p:spPr>
          <a:xfrm>
            <a:off x="3308350" y="3354388"/>
            <a:ext cx="1166813" cy="36988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/>
              <a:t>Money</a:t>
            </a:r>
          </a:p>
        </p:txBody>
      </p:sp>
      <p:pic>
        <p:nvPicPr>
          <p:cNvPr id="40973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 r="11862"/>
          <a:stretch>
            <a:fillRect/>
          </a:stretch>
        </p:blipFill>
        <p:spPr bwMode="auto">
          <a:xfrm>
            <a:off x="3352800" y="4084638"/>
            <a:ext cx="165100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4" name="TextBox 15"/>
          <p:cNvSpPr txBox="1">
            <a:spLocks noChangeArrowheads="1"/>
          </p:cNvSpPr>
          <p:nvPr/>
        </p:nvSpPr>
        <p:spPr bwMode="auto">
          <a:xfrm>
            <a:off x="2903538" y="6211888"/>
            <a:ext cx="2549525" cy="36988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One less - subtraction</a:t>
            </a:r>
          </a:p>
        </p:txBody>
      </p:sp>
      <p:pic>
        <p:nvPicPr>
          <p:cNvPr id="40975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4164013"/>
            <a:ext cx="2030412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6" name="TextBox 17"/>
          <p:cNvSpPr txBox="1">
            <a:spLocks noChangeArrowheads="1"/>
          </p:cNvSpPr>
          <p:nvPr/>
        </p:nvSpPr>
        <p:spPr bwMode="auto">
          <a:xfrm>
            <a:off x="517525" y="6030913"/>
            <a:ext cx="1652588" cy="64611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Counting and addition</a:t>
            </a:r>
          </a:p>
        </p:txBody>
      </p:sp>
      <p:pic>
        <p:nvPicPr>
          <p:cNvPr id="40977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525" y="4194175"/>
            <a:ext cx="16668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CF8ABD8-6FD9-4907-955F-347BC925806D}"/>
              </a:ext>
            </a:extLst>
          </p:cNvPr>
          <p:cNvSpPr txBox="1"/>
          <p:nvPr/>
        </p:nvSpPr>
        <p:spPr>
          <a:xfrm>
            <a:off x="9534525" y="6181725"/>
            <a:ext cx="2057400" cy="36988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/>
              <a:t>Concept of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0" y="-52388"/>
            <a:ext cx="5405438" cy="1325563"/>
          </a:xfrm>
        </p:spPr>
        <p:txBody>
          <a:bodyPr/>
          <a:lstStyle/>
          <a:p>
            <a:pPr algn="ctr" eaLnBrk="1" hangingPunct="1"/>
            <a:r>
              <a:rPr lang="en-GB" altLang="en-US" dirty="0" smtClean="0">
                <a:latin typeface="Twinkl Cursive Looped" panose="02000000000000000000" pitchFamily="2" charset="0"/>
              </a:rPr>
              <a:t>Songs and Rhymes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82600" y="3995738"/>
            <a:ext cx="4330700" cy="4889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3600" dirty="0" smtClean="0">
                <a:latin typeface="Twinkl Cursive Looped" panose="02000000000000000000" pitchFamily="2" charset="0"/>
              </a:rPr>
              <a:t>Ten Green Bottles</a:t>
            </a:r>
          </a:p>
        </p:txBody>
      </p:sp>
      <p:pic>
        <p:nvPicPr>
          <p:cNvPr id="41988" name="Picture 2" descr="Image result for 10 green bottles eyf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38" y="2020888"/>
            <a:ext cx="36036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4" descr="Image result for 5 little ducks eyf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233" y="1910556"/>
            <a:ext cx="22733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Content Placeholder 2"/>
          <p:cNvSpPr txBox="1">
            <a:spLocks/>
          </p:cNvSpPr>
          <p:nvPr/>
        </p:nvSpPr>
        <p:spPr bwMode="auto">
          <a:xfrm>
            <a:off x="5723435" y="4064772"/>
            <a:ext cx="390815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GB" altLang="en-US" sz="3600" dirty="0">
                <a:latin typeface="Twinkl Cursive Looped" panose="02000000000000000000" pitchFamily="2" charset="0"/>
              </a:rPr>
              <a:t>Five Little Ducks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54050" y="173038"/>
            <a:ext cx="10515600" cy="1325562"/>
          </a:xfrm>
        </p:spPr>
        <p:txBody>
          <a:bodyPr/>
          <a:lstStyle/>
          <a:p>
            <a:pPr algn="ctr" eaLnBrk="1" hangingPunct="1"/>
            <a:r>
              <a:rPr lang="en-GB" altLang="en-US" sz="6600" dirty="0" smtClean="0">
                <a:latin typeface="Twinkl Cursive Looped" panose="02000000000000000000" pitchFamily="2" charset="0"/>
              </a:rPr>
              <a:t>In the home</a:t>
            </a: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150813" y="814388"/>
            <a:ext cx="33559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 Cursive Looped" panose="02000000000000000000" pitchFamily="2" charset="0"/>
              </a:rPr>
              <a:t>Setting the table and counting out the plates, knives and forks. 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8582025" y="666750"/>
            <a:ext cx="33575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 Cursive Looped" panose="02000000000000000000" pitchFamily="2" charset="0"/>
              </a:rPr>
              <a:t>Counting the stairs as you go up and down them.</a:t>
            </a:r>
          </a:p>
        </p:txBody>
      </p:sp>
      <p:sp>
        <p:nvSpPr>
          <p:cNvPr id="43013" name="AutoShape 2" descr="Image result for setting the t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14" name="AutoShape 4" descr="Image result for setting the t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15" name="AutoShape 6" descr="Image result for setting the t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43016" name="Picture 8" descr="Image result for setting the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2379663"/>
            <a:ext cx="16287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10" descr="Image result for walking up stai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0" y="1824038"/>
            <a:ext cx="165735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8" name="TextBox 10"/>
          <p:cNvSpPr txBox="1">
            <a:spLocks noChangeArrowheads="1"/>
          </p:cNvSpPr>
          <p:nvPr/>
        </p:nvSpPr>
        <p:spPr bwMode="auto">
          <a:xfrm>
            <a:off x="4235450" y="1604963"/>
            <a:ext cx="33575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latin typeface="Twinkl Cursive Looped" panose="02000000000000000000" pitchFamily="2" charset="0"/>
              </a:rPr>
              <a:t>Counting how long it takes to put shoes on</a:t>
            </a:r>
          </a:p>
        </p:txBody>
      </p:sp>
      <p:sp>
        <p:nvSpPr>
          <p:cNvPr id="43019" name="AutoShape 12" descr="Image result for putting shoes 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0" name="AutoShape 14" descr="Image result for putting shoes on no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1" name="AutoShape 16" descr="Image result for putting shoes on no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2" name="AutoShape 18" descr="Image result for putting shoes 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3" name="AutoShape 20" descr="Image result for putting shoes 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43024" name="Picture 22" descr="Image result for putting shoes 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2543175"/>
            <a:ext cx="15335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5" name="TextBox 17"/>
          <p:cNvSpPr txBox="1">
            <a:spLocks noChangeArrowheads="1"/>
          </p:cNvSpPr>
          <p:nvPr/>
        </p:nvSpPr>
        <p:spPr bwMode="auto">
          <a:xfrm>
            <a:off x="1768475" y="3571875"/>
            <a:ext cx="30797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 Cursive Looped" panose="02000000000000000000" pitchFamily="2" charset="0"/>
              </a:rPr>
              <a:t>Identifying the coins they have for pocket money and counting how much.</a:t>
            </a:r>
          </a:p>
        </p:txBody>
      </p:sp>
      <p:sp>
        <p:nvSpPr>
          <p:cNvPr id="43026" name="AutoShape 24" descr="Image result for pocket mon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7" name="AutoShape 26" descr="Image result for pocket mon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3028" name="AutoShape 28" descr="Image result for pocket mon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43029" name="Picture 30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r="16663" b="10742"/>
          <a:stretch>
            <a:fillRect/>
          </a:stretch>
        </p:blipFill>
        <p:spPr bwMode="auto">
          <a:xfrm>
            <a:off x="2228850" y="5146675"/>
            <a:ext cx="147955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0" name="TextBox 22"/>
          <p:cNvSpPr txBox="1">
            <a:spLocks noChangeArrowheads="1"/>
          </p:cNvSpPr>
          <p:nvPr/>
        </p:nvSpPr>
        <p:spPr bwMode="auto">
          <a:xfrm>
            <a:off x="6931025" y="3724275"/>
            <a:ext cx="3079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 Cursive Looped" panose="02000000000000000000" pitchFamily="2" charset="0"/>
              </a:rPr>
              <a:t>Identifying numerals around the house.</a:t>
            </a:r>
          </a:p>
        </p:txBody>
      </p:sp>
      <p:pic>
        <p:nvPicPr>
          <p:cNvPr id="43031" name="Picture 32" descr="Image result for childrens top with numb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" b="11449"/>
          <a:stretch>
            <a:fillRect/>
          </a:stretch>
        </p:blipFill>
        <p:spPr bwMode="auto">
          <a:xfrm>
            <a:off x="7145338" y="4948238"/>
            <a:ext cx="2074862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134938"/>
            <a:ext cx="9442450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47638"/>
            <a:ext cx="9517063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rol 1"/>
          <p:cNvSpPr>
            <a:spLocks noChangeArrowheads="1" noChangeShapeType="1"/>
          </p:cNvSpPr>
          <p:nvPr/>
        </p:nvSpPr>
        <p:spPr bwMode="auto">
          <a:xfrm rot="-5400000">
            <a:off x="6058694" y="4372769"/>
            <a:ext cx="5400675" cy="325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pic>
        <p:nvPicPr>
          <p:cNvPr id="4813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111125"/>
            <a:ext cx="10066338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rol 1"/>
          <p:cNvSpPr>
            <a:spLocks noChangeArrowheads="1" noChangeShapeType="1"/>
          </p:cNvSpPr>
          <p:nvPr/>
        </p:nvSpPr>
        <p:spPr bwMode="auto">
          <a:xfrm rot="-5400000">
            <a:off x="6058694" y="4372769"/>
            <a:ext cx="5400675" cy="325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pic>
        <p:nvPicPr>
          <p:cNvPr id="5017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31763"/>
            <a:ext cx="10277475" cy="66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ctrTitle"/>
          </p:nvPr>
        </p:nvSpPr>
        <p:spPr>
          <a:xfrm>
            <a:off x="183969" y="4057650"/>
            <a:ext cx="3290888" cy="735013"/>
          </a:xfrm>
        </p:spPr>
        <p:txBody>
          <a:bodyPr/>
          <a:lstStyle/>
          <a:p>
            <a:r>
              <a:rPr lang="en-GB" altLang="en-US" sz="4400" dirty="0" smtClean="0">
                <a:latin typeface="Twinkl Cursive Looped" panose="02000000000000000000" pitchFamily="2" charset="0"/>
              </a:rPr>
              <a:t>Other apps</a:t>
            </a:r>
          </a:p>
        </p:txBody>
      </p:sp>
      <p:sp>
        <p:nvSpPr>
          <p:cNvPr id="52227" name="Subtitle 2"/>
          <p:cNvSpPr>
            <a:spLocks noGrp="1"/>
          </p:cNvSpPr>
          <p:nvPr>
            <p:ph type="subTitle" idx="1"/>
          </p:nvPr>
        </p:nvSpPr>
        <p:spPr>
          <a:xfrm>
            <a:off x="419100" y="4792663"/>
            <a:ext cx="9144000" cy="1968500"/>
          </a:xfrm>
        </p:spPr>
        <p:txBody>
          <a:bodyPr/>
          <a:lstStyle/>
          <a:p>
            <a:pPr algn="l"/>
            <a:r>
              <a:rPr lang="en-GB" altLang="en-US" dirty="0" smtClean="0">
                <a:latin typeface="Twinkl Cursive Looped" panose="02000000000000000000" pitchFamily="2" charset="0"/>
              </a:rPr>
              <a:t>Busy things</a:t>
            </a:r>
          </a:p>
          <a:p>
            <a:pPr algn="l"/>
            <a:r>
              <a:rPr lang="en-GB" altLang="en-US" dirty="0" smtClean="0">
                <a:latin typeface="Twinkl Cursive Looped" panose="02000000000000000000" pitchFamily="2" charset="0"/>
              </a:rPr>
              <a:t>Kids counting</a:t>
            </a:r>
          </a:p>
          <a:p>
            <a:pPr algn="l"/>
            <a:r>
              <a:rPr lang="en-GB" altLang="en-US" dirty="0" smtClean="0">
                <a:latin typeface="Twinkl Cursive Looped" panose="02000000000000000000" pitchFamily="2" charset="0"/>
              </a:rPr>
              <a:t>Math age 3-5</a:t>
            </a:r>
          </a:p>
          <a:p>
            <a:pPr algn="l"/>
            <a:r>
              <a:rPr lang="en-GB" altLang="en-US" dirty="0" smtClean="0">
                <a:latin typeface="Twinkl Cursive Looped" panose="02000000000000000000" pitchFamily="2" charset="0"/>
              </a:rPr>
              <a:t>Let’s create</a:t>
            </a:r>
          </a:p>
        </p:txBody>
      </p:sp>
      <p:sp>
        <p:nvSpPr>
          <p:cNvPr id="52228" name="Title 1"/>
          <p:cNvSpPr txBox="1">
            <a:spLocks/>
          </p:cNvSpPr>
          <p:nvPr/>
        </p:nvSpPr>
        <p:spPr bwMode="auto">
          <a:xfrm>
            <a:off x="511175" y="628650"/>
            <a:ext cx="91440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Twinkl Cursive Looped" panose="02000000000000000000" pitchFamily="2" charset="0"/>
              </a:rPr>
              <a:t>White Rose Maths App</a:t>
            </a:r>
          </a:p>
        </p:txBody>
      </p:sp>
      <p:pic>
        <p:nvPicPr>
          <p:cNvPr id="5222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5111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Subtitle 2"/>
          <p:cNvSpPr txBox="1">
            <a:spLocks/>
          </p:cNvSpPr>
          <p:nvPr/>
        </p:nvSpPr>
        <p:spPr bwMode="auto">
          <a:xfrm>
            <a:off x="419100" y="2376488"/>
            <a:ext cx="91440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altLang="en-US" sz="3200" dirty="0">
                <a:latin typeface="Twinkl Cursive Looped" panose="02000000000000000000" pitchFamily="2" charset="0"/>
              </a:rPr>
              <a:t>Helps children build greater confidence and fluency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sz="32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dirty="0" smtClean="0">
                <a:latin typeface="Twinkl Cursive Looped" panose="02000000000000000000" pitchFamily="2" charset="0"/>
              </a:rPr>
              <a:t>Thank you for coming!</a:t>
            </a:r>
          </a:p>
        </p:txBody>
      </p:sp>
      <p:pic>
        <p:nvPicPr>
          <p:cNvPr id="5325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1690688"/>
            <a:ext cx="69723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1952</TotalTime>
  <Words>1007</Words>
  <Application>Microsoft Office PowerPoint</Application>
  <PresentationFormat>Widescreen</PresentationFormat>
  <Paragraphs>169</Paragraphs>
  <Slides>36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 Light</vt:lpstr>
      <vt:lpstr>Calibri</vt:lpstr>
      <vt:lpstr>Comic Sans MS</vt:lpstr>
      <vt:lpstr>Century Gothic</vt:lpstr>
      <vt:lpstr>Times New Roman</vt:lpstr>
      <vt:lpstr>Office Theme</vt:lpstr>
      <vt:lpstr> Maths in the  EYFS</vt:lpstr>
      <vt:lpstr>Reception</vt:lpstr>
      <vt:lpstr>Maths at St. Andrews</vt:lpstr>
      <vt:lpstr>Subitising: A key skill in reception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Maths fluency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will this help in KS1?</vt:lpstr>
      <vt:lpstr>Subitising with different patterns and objects</vt:lpstr>
      <vt:lpstr>Representation of number </vt:lpstr>
      <vt:lpstr>Numberblocks</vt:lpstr>
      <vt:lpstr>Maths at St Andrews </vt:lpstr>
      <vt:lpstr>PowerPoint Presentation</vt:lpstr>
      <vt:lpstr>PowerPoint Presentation</vt:lpstr>
      <vt:lpstr>PowerPoint Presentation</vt:lpstr>
      <vt:lpstr>Think about language</vt:lpstr>
      <vt:lpstr>Maths in books</vt:lpstr>
      <vt:lpstr>Songs and Rhymes</vt:lpstr>
      <vt:lpstr>In the home</vt:lpstr>
      <vt:lpstr>PowerPoint Presentation</vt:lpstr>
      <vt:lpstr>PowerPoint Presentation</vt:lpstr>
      <vt:lpstr>PowerPoint Presentation</vt:lpstr>
      <vt:lpstr>PowerPoint Presentation</vt:lpstr>
      <vt:lpstr>Other apps</vt:lpstr>
      <vt:lpstr>Thank you for coming!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Magic Maths in the EYFS</dc:title>
  <dc:creator>Kathy James</dc:creator>
  <cp:lastModifiedBy>Camilla Donson</cp:lastModifiedBy>
  <cp:revision>70</cp:revision>
  <dcterms:created xsi:type="dcterms:W3CDTF">2017-04-18T15:44:12Z</dcterms:created>
  <dcterms:modified xsi:type="dcterms:W3CDTF">2024-10-10T08:41:41Z</dcterms:modified>
</cp:coreProperties>
</file>